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2" r:id="rId12"/>
    <p:sldId id="274" r:id="rId13"/>
    <p:sldId id="275" r:id="rId14"/>
    <p:sldId id="277" r:id="rId15"/>
    <p:sldId id="276" r:id="rId16"/>
    <p:sldId id="279" r:id="rId17"/>
    <p:sldId id="278" r:id="rId18"/>
    <p:sldId id="280" r:id="rId19"/>
    <p:sldId id="281" r:id="rId20"/>
    <p:sldId id="283" r:id="rId21"/>
    <p:sldId id="282" r:id="rId22"/>
    <p:sldId id="284" r:id="rId23"/>
    <p:sldId id="285" r:id="rId24"/>
    <p:sldId id="287" r:id="rId25"/>
    <p:sldId id="286" r:id="rId26"/>
    <p:sldId id="288" r:id="rId27"/>
    <p:sldId id="289" r:id="rId28"/>
    <p:sldId id="290" r:id="rId29"/>
    <p:sldId id="291" r:id="rId30"/>
    <p:sldId id="293" r:id="rId31"/>
    <p:sldId id="292" r:id="rId32"/>
    <p:sldId id="294" r:id="rId33"/>
    <p:sldId id="296" r:id="rId34"/>
    <p:sldId id="297" r:id="rId35"/>
    <p:sldId id="300" r:id="rId36"/>
    <p:sldId id="298" r:id="rId37"/>
    <p:sldId id="299" r:id="rId38"/>
    <p:sldId id="302" r:id="rId39"/>
    <p:sldId id="303" r:id="rId40"/>
    <p:sldId id="304" r:id="rId41"/>
    <p:sldId id="301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9" r:id="rId56"/>
    <p:sldId id="318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76" r:id="rId81"/>
    <p:sldId id="343" r:id="rId82"/>
    <p:sldId id="344" r:id="rId83"/>
    <p:sldId id="345" r:id="rId84"/>
    <p:sldId id="346" r:id="rId85"/>
    <p:sldId id="347" r:id="rId86"/>
    <p:sldId id="348" r:id="rId87"/>
    <p:sldId id="350" r:id="rId88"/>
    <p:sldId id="349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9" r:id="rId97"/>
    <p:sldId id="358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70" r:id="rId108"/>
    <p:sldId id="369" r:id="rId109"/>
    <p:sldId id="371" r:id="rId110"/>
    <p:sldId id="372" r:id="rId111"/>
    <p:sldId id="373" r:id="rId112"/>
    <p:sldId id="374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75" r:id="rId128"/>
    <p:sldId id="392" r:id="rId129"/>
    <p:sldId id="391" r:id="rId130"/>
    <p:sldId id="393" r:id="rId131"/>
    <p:sldId id="395" r:id="rId132"/>
    <p:sldId id="396" r:id="rId133"/>
    <p:sldId id="397" r:id="rId134"/>
    <p:sldId id="398" r:id="rId135"/>
    <p:sldId id="399" r:id="rId136"/>
    <p:sldId id="400" r:id="rId137"/>
    <p:sldId id="401" r:id="rId138"/>
    <p:sldId id="402" r:id="rId139"/>
    <p:sldId id="403" r:id="rId140"/>
    <p:sldId id="404" r:id="rId141"/>
    <p:sldId id="405" r:id="rId142"/>
    <p:sldId id="406" r:id="rId143"/>
    <p:sldId id="407" r:id="rId144"/>
    <p:sldId id="408" r:id="rId145"/>
    <p:sldId id="409" r:id="rId146"/>
    <p:sldId id="394" r:id="rId147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8" autoAdjust="0"/>
  </p:normalViewPr>
  <p:slideViewPr>
    <p:cSldViewPr>
      <p:cViewPr>
        <p:scale>
          <a:sx n="118" d="100"/>
          <a:sy n="118" d="100"/>
        </p:scale>
        <p:origin x="-2984" y="-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viewProps" Target="viewProps.xml"/><Relationship Id="rId151" Type="http://schemas.openxmlformats.org/officeDocument/2006/relationships/theme" Target="theme/theme1.xml"/><Relationship Id="rId15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printerSettings" Target="printerSettings/printerSettings1.bin"/><Relationship Id="rId1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9F0A8-0FD0-4432-9785-C2D113138D3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00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FF5E2-A498-40AB-AAF9-A4DCBA69E3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57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5975D-AEA5-4B48-A96F-6A9DBB1B5C4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1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6AFAB-B9CC-43E6-86B9-2EECE56A316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9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A7803-71EF-41B9-925F-535D3678A65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3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FF3B-0A27-4B2D-87BA-410C88294354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17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4F11D-6893-41BD-B629-E97A9357553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79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FFD8D-2E75-47FE-8077-4FEC5095B06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6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22E9-E81E-4944-A154-5FB74E3872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778EE-E86C-4A90-8F73-A09D3D2F554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4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E953-A835-47ED-BF02-DC9CF33BE4E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07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2AEAD2D-4F22-49D7-A227-1690561A5F0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9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6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7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9" descr="PAGINA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788"/>
            <a:ext cx="9251950" cy="697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4427538" y="19891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b="1">
              <a:latin typeface="Helvetica" pitchFamily="2" charset="0"/>
            </a:endParaRPr>
          </a:p>
        </p:txBody>
      </p:sp>
      <p:sp>
        <p:nvSpPr>
          <p:cNvPr id="2052" name="Rectangle 15"/>
          <p:cNvSpPr>
            <a:spLocks noChangeArrowheads="1"/>
          </p:cNvSpPr>
          <p:nvPr/>
        </p:nvSpPr>
        <p:spPr bwMode="auto">
          <a:xfrm>
            <a:off x="5003800" y="1989138"/>
            <a:ext cx="32369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C9DB03"/>
                </a:solidFill>
                <a:latin typeface="Avenir LT Std 55 Roman" pitchFamily="34" charset="0"/>
              </a:rPr>
              <a:t>Curso Android</a:t>
            </a:r>
            <a:r>
              <a:rPr lang="es-ES" sz="3600">
                <a:latin typeface="Avenir LT Std 55 Roman" pitchFamily="34" charset="0"/>
              </a:rPr>
              <a:t> </a:t>
            </a:r>
          </a:p>
        </p:txBody>
      </p:sp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5580063" y="2420938"/>
            <a:ext cx="3150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C9DB03"/>
                </a:solidFill>
                <a:latin typeface="Avenir LT Std 55 Roman" pitchFamily="34" charset="0"/>
              </a:rPr>
              <a:t>Edición </a:t>
            </a:r>
            <a:r>
              <a:rPr lang="es-ES" sz="4000" b="1" dirty="0" smtClean="0">
                <a:solidFill>
                  <a:schemeClr val="bg1"/>
                </a:solidFill>
                <a:latin typeface="Avenir LT Std 55 Roman" pitchFamily="34" charset="0"/>
              </a:rPr>
              <a:t>2013</a:t>
            </a:r>
            <a:endParaRPr lang="es-ES" sz="4000" b="1" dirty="0">
              <a:solidFill>
                <a:schemeClr val="bg1"/>
              </a:solidFill>
              <a:latin typeface="Avenir LT Std 55 Roman" pitchFamily="34" charset="0"/>
            </a:endParaRPr>
          </a:p>
        </p:txBody>
      </p:sp>
      <p:pic>
        <p:nvPicPr>
          <p:cNvPr id="205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6021388"/>
            <a:ext cx="6477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92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Temas.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916832"/>
            <a:ext cx="7776864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Los temas son el mecanismo de </a:t>
            </a:r>
            <a:r>
              <a:rPr lang="es-ES_tradnl" sz="1600" dirty="0" err="1"/>
              <a:t>Android</a:t>
            </a:r>
            <a:r>
              <a:rPr lang="es-ES_tradnl" sz="1600" dirty="0"/>
              <a:t> para aplicar un estilo coherente con una aplicación o actividad. </a:t>
            </a:r>
            <a:endParaRPr lang="es-ES_tradnl" sz="1600" dirty="0" smtClean="0"/>
          </a:p>
          <a:p>
            <a:endParaRPr lang="es-ES_tradnl" sz="1600" dirty="0"/>
          </a:p>
          <a:p>
            <a:r>
              <a:rPr lang="es-ES_tradnl" sz="1600" dirty="0" smtClean="0"/>
              <a:t>El </a:t>
            </a:r>
            <a:r>
              <a:rPr lang="es-ES_tradnl" sz="1600" dirty="0"/>
              <a:t>estilo especifica las propiedades visuales de los elementos que componen la interfaz de usuario, como el color, la altura, el relleno y el tamaño de la fuente. </a:t>
            </a:r>
            <a:endParaRPr lang="es-ES_tradnl" sz="1600" dirty="0" smtClean="0"/>
          </a:p>
          <a:p>
            <a:endParaRPr lang="es-ES_tradnl" sz="1600" dirty="0"/>
          </a:p>
          <a:p>
            <a:r>
              <a:rPr lang="es-ES_tradnl" sz="1600" dirty="0" smtClean="0"/>
              <a:t>Para </a:t>
            </a:r>
            <a:r>
              <a:rPr lang="es-ES_tradnl" sz="1600" dirty="0"/>
              <a:t>promover una mayor cohesión entre todas las aplicaciones de la </a:t>
            </a:r>
            <a:r>
              <a:rPr lang="es-ES_tradnl" sz="1600" dirty="0" smtClean="0"/>
              <a:t>plataforma se han definido 3 estilos.</a:t>
            </a:r>
          </a:p>
          <a:p>
            <a:endParaRPr lang="es-ES_tradnl" sz="1600" dirty="0"/>
          </a:p>
          <a:p>
            <a:pPr marL="742950" lvl="1" indent="-285750">
              <a:buFont typeface="Arial"/>
              <a:buChar char="•"/>
            </a:pPr>
            <a:r>
              <a:rPr lang="es-ES_tradnl" sz="1600" dirty="0" smtClean="0"/>
              <a:t>Holo Light</a:t>
            </a:r>
          </a:p>
          <a:p>
            <a:pPr marL="742950" lvl="1" indent="-285750">
              <a:buFont typeface="Arial"/>
              <a:buChar char="•"/>
            </a:pPr>
            <a:r>
              <a:rPr lang="es-ES_tradnl" sz="1600" dirty="0" smtClean="0"/>
              <a:t>Holo </a:t>
            </a:r>
            <a:r>
              <a:rPr lang="es-ES_tradnl" sz="1600" dirty="0" err="1" smtClean="0"/>
              <a:t>Dark</a:t>
            </a:r>
            <a:endParaRPr lang="es-ES_tradnl" sz="1600" dirty="0" smtClean="0"/>
          </a:p>
          <a:p>
            <a:pPr marL="742950" lvl="1" indent="-285750">
              <a:buFont typeface="Arial"/>
              <a:buChar char="•"/>
            </a:pPr>
            <a:r>
              <a:rPr lang="es-ES_tradnl" sz="1600" dirty="0" smtClean="0"/>
              <a:t>Holo Light </a:t>
            </a:r>
            <a:r>
              <a:rPr lang="es-ES_tradnl" sz="1600" dirty="0" err="1" smtClean="0"/>
              <a:t>with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Dark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Action</a:t>
            </a:r>
            <a:r>
              <a:rPr lang="es-ES_tradnl" sz="1600" dirty="0" smtClean="0"/>
              <a:t> Bar</a:t>
            </a:r>
          </a:p>
          <a:p>
            <a:endParaRPr lang="es-ES_tradnl" sz="1600" dirty="0"/>
          </a:p>
          <a:p>
            <a:r>
              <a:rPr lang="es-ES_tradnl" sz="1600" dirty="0" smtClean="0"/>
              <a:t>Estableceremos el tema que mejor </a:t>
            </a:r>
            <a:r>
              <a:rPr lang="es-ES_tradnl" sz="1600" dirty="0"/>
              <a:t>se adapte a las necesidades y la estética de diseño para </a:t>
            </a:r>
            <a:r>
              <a:rPr lang="es-ES_tradnl" sz="1600" dirty="0" smtClean="0"/>
              <a:t>la aplicación</a:t>
            </a:r>
            <a:r>
              <a:rPr lang="es-ES_tradnl" sz="1600" dirty="0"/>
              <a:t>. </a:t>
            </a:r>
            <a:endParaRPr lang="es-ES_tradnl" sz="1600" dirty="0" smtClean="0"/>
          </a:p>
          <a:p>
            <a:endParaRPr lang="es-ES_tradnl" sz="1600" dirty="0"/>
          </a:p>
          <a:p>
            <a:r>
              <a:rPr lang="es-ES_tradnl" sz="1600" dirty="0" smtClean="0"/>
              <a:t>Podemos usar uno </a:t>
            </a:r>
            <a:r>
              <a:rPr lang="es-ES_tradnl" sz="1600" dirty="0"/>
              <a:t>de los temas del sistema como punto de partida para </a:t>
            </a:r>
            <a:r>
              <a:rPr lang="es-ES_tradnl" sz="1600" dirty="0" smtClean="0"/>
              <a:t>la personalización de nuestra aplicación.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57757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2204864"/>
            <a:ext cx="67632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TableLayout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Podemos hacer las celdas retráctiles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/>
              <a:t>setColumnShrikable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Podemos hacer las celdas expandibles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/>
              <a:t>setColumnStretchable</a:t>
            </a:r>
            <a:r>
              <a:rPr lang="es-ES" dirty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/>
              <a:t>Android:layout_column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Indicamos el numero de </a:t>
            </a:r>
            <a:r>
              <a:rPr lang="es-ES" dirty="0" err="1"/>
              <a:t>coulmna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Incremento </a:t>
            </a:r>
            <a:r>
              <a:rPr lang="es-ES" dirty="0" smtClean="0"/>
              <a:t>automático</a:t>
            </a: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88411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204864"/>
            <a:ext cx="676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TableLayout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40968"/>
            <a:ext cx="7632848" cy="35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4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204864"/>
            <a:ext cx="676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TableLayout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628800"/>
            <a:ext cx="4248472" cy="48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132856"/>
            <a:ext cx="6763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RelativeLayout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Especificamos la posición de los componentes en relación a su contenedor o a otros componentes.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4455632" y="52840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933056"/>
            <a:ext cx="5821761" cy="27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132856"/>
            <a:ext cx="6763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RelativeLayout</a:t>
            </a:r>
            <a:endParaRPr lang="es-ES" dirty="0"/>
          </a:p>
          <a:p>
            <a:endParaRPr lang="es-ES" dirty="0" smtClean="0"/>
          </a:p>
          <a:p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01008"/>
            <a:ext cx="617923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46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132856"/>
            <a:ext cx="6763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/>
              <a:t>RelativeLayout</a:t>
            </a:r>
            <a:endParaRPr lang="es-ES" dirty="0"/>
          </a:p>
          <a:p>
            <a:endParaRPr lang="es-ES" dirty="0" smtClean="0"/>
          </a:p>
          <a:p>
            <a:endParaRPr lang="es-ES" dirty="0" smtClean="0"/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996952"/>
            <a:ext cx="5190096" cy="36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8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204864"/>
            <a:ext cx="6763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/>
              <a:t>RelativeLayout</a:t>
            </a:r>
            <a:endParaRPr lang="es-ES" dirty="0"/>
          </a:p>
          <a:p>
            <a:endParaRPr lang="es-ES" dirty="0" smtClean="0"/>
          </a:p>
          <a:p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29000"/>
            <a:ext cx="7545432" cy="23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6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204864"/>
            <a:ext cx="6763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/>
              <a:t>RelativeLayout</a:t>
            </a:r>
            <a:endParaRPr lang="es-ES" dirty="0"/>
          </a:p>
          <a:p>
            <a:endParaRPr lang="es-ES" dirty="0" smtClean="0"/>
          </a:p>
          <a:p>
            <a:endParaRPr lang="es-ES" dirty="0" smtClean="0"/>
          </a:p>
        </p:txBody>
      </p:sp>
      <p:pic>
        <p:nvPicPr>
          <p:cNvPr id="11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84984"/>
            <a:ext cx="805707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204864"/>
            <a:ext cx="6763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GridLayout</a:t>
            </a:r>
            <a:endParaRPr lang="es-ES" dirty="0" smtClean="0"/>
          </a:p>
          <a:p>
            <a:pPr lvl="1"/>
            <a:endParaRPr lang="es-ES" dirty="0" smtClean="0"/>
          </a:p>
          <a:p>
            <a:pPr lvl="1"/>
            <a:r>
              <a:rPr lang="es-ES_tradnl" dirty="0" err="1" smtClean="0"/>
              <a:t>GridLayout</a:t>
            </a:r>
            <a:r>
              <a:rPr lang="es-ES_tradnl" dirty="0" smtClean="0"/>
              <a:t> </a:t>
            </a:r>
            <a:r>
              <a:rPr lang="es-ES_tradnl" dirty="0"/>
              <a:t>utiliza una cuadrícula de líneas infinitamente delgadas para separar su área de dibujo en: filas, columnas y celdas.</a:t>
            </a:r>
            <a:endParaRPr lang="es-ES" dirty="0"/>
          </a:p>
          <a:p>
            <a:endParaRPr lang="es-ES" dirty="0" smtClean="0"/>
          </a:p>
          <a:p>
            <a:endParaRPr lang="es-ES" dirty="0" smtClean="0"/>
          </a:p>
        </p:txBody>
      </p:sp>
      <p:pic>
        <p:nvPicPr>
          <p:cNvPr id="3" name="Imagen 2" descr="Captura de pantalla 2013-06-04 a la(s) 11.1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293096"/>
            <a:ext cx="4032448" cy="230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5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204864"/>
            <a:ext cx="676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GridLayout</a:t>
            </a:r>
            <a:endParaRPr lang="es-ES" dirty="0" smtClean="0"/>
          </a:p>
          <a:p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692696"/>
            <a:ext cx="4032448" cy="59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92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Temas.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32856"/>
            <a:ext cx="2124137" cy="3300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132856"/>
            <a:ext cx="2124137" cy="32725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132856"/>
            <a:ext cx="2124137" cy="328753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55576" y="5589240"/>
            <a:ext cx="12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Holo Light.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995936" y="5589240"/>
            <a:ext cx="127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Holo </a:t>
            </a:r>
            <a:r>
              <a:rPr lang="es-ES" dirty="0" err="1" smtClean="0"/>
              <a:t>Dark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804248" y="558924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Holo Light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Dark</a:t>
            </a:r>
            <a:r>
              <a:rPr lang="es-ES" dirty="0" smtClean="0"/>
              <a:t> </a:t>
            </a:r>
            <a:r>
              <a:rPr lang="es-ES" dirty="0" err="1" smtClean="0"/>
              <a:t>Action</a:t>
            </a:r>
            <a:r>
              <a:rPr lang="es-ES" dirty="0" smtClean="0"/>
              <a:t> Bar.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867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204864"/>
            <a:ext cx="676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GridLayout</a:t>
            </a:r>
            <a:endParaRPr lang="es-ES" dirty="0" smtClean="0"/>
          </a:p>
          <a:p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93" y="692696"/>
            <a:ext cx="3141854" cy="59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7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204864"/>
            <a:ext cx="676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708920"/>
            <a:ext cx="2329778" cy="3888432"/>
          </a:xfrm>
          <a:prstGeom prst="rect">
            <a:avLst/>
          </a:prstGeom>
        </p:spPr>
      </p:pic>
      <p:pic>
        <p:nvPicPr>
          <p:cNvPr id="11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32" y="2708920"/>
            <a:ext cx="247604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68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DatePicker</a:t>
            </a:r>
            <a:endParaRPr lang="es-ES" dirty="0" smtClean="0"/>
          </a:p>
        </p:txBody>
      </p:sp>
      <p:pic>
        <p:nvPicPr>
          <p:cNvPr id="13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933056"/>
            <a:ext cx="6474316" cy="2448272"/>
          </a:xfrm>
          <a:prstGeom prst="rect">
            <a:avLst/>
          </a:prstGeom>
        </p:spPr>
      </p:pic>
      <p:pic>
        <p:nvPicPr>
          <p:cNvPr id="3" name="Imagen 2" descr="Captura de pantalla 2013-06-04 a la(s) 12.11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80728"/>
            <a:ext cx="3312368" cy="314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4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TimePicker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94852"/>
            <a:ext cx="3312368" cy="3120901"/>
          </a:xfrm>
          <a:prstGeom prst="rect">
            <a:avLst/>
          </a:prstGeom>
        </p:spPr>
      </p:pic>
      <p:pic>
        <p:nvPicPr>
          <p:cNvPr id="11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221088"/>
            <a:ext cx="765641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8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Buttons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420888"/>
            <a:ext cx="5328592" cy="813001"/>
          </a:xfrm>
          <a:prstGeom prst="rect">
            <a:avLst/>
          </a:prstGeom>
        </p:spPr>
      </p:pic>
      <p:pic>
        <p:nvPicPr>
          <p:cNvPr id="13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45024"/>
            <a:ext cx="7488832" cy="20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EditText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356992"/>
            <a:ext cx="7289587" cy="720080"/>
          </a:xfrm>
          <a:prstGeom prst="rect">
            <a:avLst/>
          </a:prstGeom>
        </p:spPr>
      </p:pic>
      <p:pic>
        <p:nvPicPr>
          <p:cNvPr id="1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437112"/>
            <a:ext cx="6152768" cy="152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6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EditText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356992"/>
            <a:ext cx="7289587" cy="720080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77072"/>
            <a:ext cx="8794631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TextView</a:t>
            </a:r>
            <a:endParaRPr lang="es-ES" dirty="0" smtClean="0"/>
          </a:p>
        </p:txBody>
      </p:sp>
      <p:pic>
        <p:nvPicPr>
          <p:cNvPr id="13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365104"/>
            <a:ext cx="7226919" cy="2088232"/>
          </a:xfrm>
          <a:prstGeom prst="rect">
            <a:avLst/>
          </a:prstGeom>
        </p:spPr>
      </p:pic>
      <p:pic>
        <p:nvPicPr>
          <p:cNvPr id="14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501008"/>
            <a:ext cx="4277322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39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TextView</a:t>
            </a:r>
            <a:endParaRPr lang="es-ES" dirty="0" smtClean="0"/>
          </a:p>
        </p:txBody>
      </p:sp>
      <p:pic>
        <p:nvPicPr>
          <p:cNvPr id="14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501008"/>
            <a:ext cx="4277322" cy="657317"/>
          </a:xfrm>
          <a:prstGeom prst="rect">
            <a:avLst/>
          </a:prstGeom>
        </p:spPr>
      </p:pic>
      <p:pic>
        <p:nvPicPr>
          <p:cNvPr id="11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97152"/>
            <a:ext cx="802888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28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CheckBox</a:t>
            </a:r>
            <a:endParaRPr lang="es-ES" dirty="0" smtClean="0"/>
          </a:p>
        </p:txBody>
      </p:sp>
      <p:pic>
        <p:nvPicPr>
          <p:cNvPr id="14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29000"/>
            <a:ext cx="4829633" cy="936104"/>
          </a:xfrm>
          <a:prstGeom prst="rect">
            <a:avLst/>
          </a:prstGeom>
        </p:spPr>
      </p:pic>
      <p:pic>
        <p:nvPicPr>
          <p:cNvPr id="13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941168"/>
            <a:ext cx="6329126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35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4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Pulsaciones.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44" y="2820194"/>
            <a:ext cx="5908656" cy="403244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85689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Utilizamos el </a:t>
            </a:r>
            <a:r>
              <a:rPr lang="es-ES_tradnl" sz="1600" dirty="0"/>
              <a:t>color y la iluminación para responder a </a:t>
            </a:r>
            <a:r>
              <a:rPr lang="es-ES_tradnl" sz="1600" dirty="0" smtClean="0"/>
              <a:t>pulsaciones, </a:t>
            </a:r>
            <a:r>
              <a:rPr lang="es-ES_tradnl" sz="1600" dirty="0"/>
              <a:t>reforzar los comportamientos que resultan de gestos, e indicar qué acciones se activan y desactivan</a:t>
            </a:r>
            <a:r>
              <a:rPr lang="es-ES_tradnl" sz="1600" dirty="0" smtClean="0"/>
              <a:t>.</a:t>
            </a:r>
            <a:endParaRPr lang="es-ES_tradnl" sz="1600" dirty="0"/>
          </a:p>
        </p:txBody>
      </p:sp>
      <p:sp>
        <p:nvSpPr>
          <p:cNvPr id="4" name="Rectángulo 3"/>
          <p:cNvSpPr/>
          <p:nvPr/>
        </p:nvSpPr>
        <p:spPr>
          <a:xfrm>
            <a:off x="395536" y="2924944"/>
            <a:ext cx="26642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Cada vez que un usuario toca un área de acción debemos proporcionar una respuesta visual.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</a:t>
            </a:r>
            <a:r>
              <a:rPr lang="es-ES_tradnl" dirty="0"/>
              <a:t>permite al usuario saber qué objeto fue tocado y que su aplicación está "escuchando".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542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CheckBox</a:t>
            </a:r>
            <a:endParaRPr lang="es-ES" dirty="0" smtClean="0"/>
          </a:p>
        </p:txBody>
      </p:sp>
      <p:pic>
        <p:nvPicPr>
          <p:cNvPr id="14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29000"/>
            <a:ext cx="4829633" cy="936104"/>
          </a:xfrm>
          <a:prstGeom prst="rect">
            <a:avLst/>
          </a:prstGeom>
        </p:spPr>
      </p:pic>
      <p:pic>
        <p:nvPicPr>
          <p:cNvPr id="11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0" y="4581128"/>
            <a:ext cx="835190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0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RadioButtons</a:t>
            </a:r>
            <a:endParaRPr lang="es-ES" dirty="0" smtClean="0"/>
          </a:p>
        </p:txBody>
      </p:sp>
      <p:pic>
        <p:nvPicPr>
          <p:cNvPr id="13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40968"/>
            <a:ext cx="5616624" cy="33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6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RadioButtons</a:t>
            </a:r>
            <a:endParaRPr lang="es-ES" dirty="0" smtClean="0"/>
          </a:p>
        </p:txBody>
      </p:sp>
      <p:pic>
        <p:nvPicPr>
          <p:cNvPr id="10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013176"/>
            <a:ext cx="7148762" cy="1584176"/>
          </a:xfrm>
          <a:prstGeom prst="rect">
            <a:avLst/>
          </a:prstGeom>
        </p:spPr>
      </p:pic>
      <p:pic>
        <p:nvPicPr>
          <p:cNvPr id="3" name="Imagen 2" descr="Captura de pantalla 2013-06-04 a la(s) 12.25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501008"/>
            <a:ext cx="6048672" cy="1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9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ToogleButtons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924944"/>
            <a:ext cx="3914282" cy="1095999"/>
          </a:xfrm>
          <a:prstGeom prst="rect">
            <a:avLst/>
          </a:prstGeom>
        </p:spPr>
      </p:pic>
      <p:pic>
        <p:nvPicPr>
          <p:cNvPr id="11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93096"/>
            <a:ext cx="780437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5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ToogleButtons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060848"/>
            <a:ext cx="3914282" cy="1095999"/>
          </a:xfrm>
          <a:prstGeom prst="rect">
            <a:avLst/>
          </a:prstGeom>
        </p:spPr>
      </p:pic>
      <p:pic>
        <p:nvPicPr>
          <p:cNvPr id="13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17032"/>
            <a:ext cx="858859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5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RatingBar</a:t>
            </a:r>
            <a:endParaRPr lang="es-ES" dirty="0" smtClean="0"/>
          </a:p>
        </p:txBody>
      </p:sp>
      <p:pic>
        <p:nvPicPr>
          <p:cNvPr id="11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05064"/>
            <a:ext cx="6465232" cy="1800200"/>
          </a:xfrm>
          <a:prstGeom prst="rect">
            <a:avLst/>
          </a:prstGeom>
        </p:spPr>
      </p:pic>
      <p:pic>
        <p:nvPicPr>
          <p:cNvPr id="14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348880"/>
            <a:ext cx="4067743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1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46754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Widgets.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RatingBar</a:t>
            </a:r>
            <a:endParaRPr lang="es-ES" dirty="0" smtClean="0"/>
          </a:p>
        </p:txBody>
      </p:sp>
      <p:pic>
        <p:nvPicPr>
          <p:cNvPr id="14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348880"/>
            <a:ext cx="4067743" cy="790685"/>
          </a:xfrm>
          <a:prstGeom prst="rect">
            <a:avLst/>
          </a:prstGeom>
        </p:spPr>
      </p:pic>
      <p:pic>
        <p:nvPicPr>
          <p:cNvPr id="13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89040"/>
            <a:ext cx="857174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0" name="2 CuadroTexto"/>
          <p:cNvSpPr txBox="1"/>
          <p:nvPr/>
        </p:nvSpPr>
        <p:spPr>
          <a:xfrm>
            <a:off x="1187624" y="2204864"/>
            <a:ext cx="67632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Eventos.</a:t>
            </a:r>
          </a:p>
          <a:p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Listeners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onClick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onLongClick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onFocusChanged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onKey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onTouch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onCreateContextMenu</a:t>
            </a:r>
            <a:r>
              <a:rPr lang="es-E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9064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pic>
        <p:nvPicPr>
          <p:cNvPr id="8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48880"/>
            <a:ext cx="823385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3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pic>
        <p:nvPicPr>
          <p:cNvPr id="8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92896"/>
            <a:ext cx="832398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2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4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Pulsaciones.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564904"/>
            <a:ext cx="4192465" cy="403244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Animar los elementos que </a:t>
            </a:r>
            <a:r>
              <a:rPr lang="es-ES_tradnl" dirty="0" err="1" smtClean="0"/>
              <a:t>ultilizan</a:t>
            </a:r>
            <a:r>
              <a:rPr lang="es-ES_tradnl" dirty="0" smtClean="0"/>
              <a:t> gestos más complejos </a:t>
            </a:r>
            <a:r>
              <a:rPr lang="es-ES_tradnl" dirty="0" smtClean="0"/>
              <a:t>ayuda </a:t>
            </a:r>
            <a:r>
              <a:rPr lang="es-ES_tradnl" dirty="0" smtClean="0"/>
              <a:t>al usuario a intuir su funcionalidad.</a:t>
            </a:r>
            <a:endParaRPr lang="es-ES_tradnl" dirty="0"/>
          </a:p>
        </p:txBody>
      </p:sp>
      <p:sp>
        <p:nvSpPr>
          <p:cNvPr id="4" name="Rectángulo 3"/>
          <p:cNvSpPr/>
          <p:nvPr/>
        </p:nvSpPr>
        <p:spPr>
          <a:xfrm>
            <a:off x="395536" y="2924944"/>
            <a:ext cx="35283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En “</a:t>
            </a:r>
            <a:r>
              <a:rPr lang="es-ES_tradnl" dirty="0" err="1" smtClean="0"/>
              <a:t>Currents</a:t>
            </a:r>
            <a:r>
              <a:rPr lang="es-ES_tradnl" dirty="0" smtClean="0"/>
              <a:t>”, </a:t>
            </a:r>
            <a:r>
              <a:rPr lang="es-ES_tradnl" dirty="0"/>
              <a:t>al </a:t>
            </a:r>
            <a:r>
              <a:rPr lang="es-ES_tradnl" dirty="0" smtClean="0"/>
              <a:t>deslizar una </a:t>
            </a:r>
            <a:r>
              <a:rPr lang="es-ES_tradnl" dirty="0"/>
              <a:t>miniatura a</a:t>
            </a:r>
            <a:r>
              <a:rPr lang="es-ES_tradnl" dirty="0" smtClean="0"/>
              <a:t> </a:t>
            </a:r>
            <a:r>
              <a:rPr lang="es-ES_tradnl" dirty="0"/>
              <a:t>la izquierda o la </a:t>
            </a:r>
            <a:r>
              <a:rPr lang="es-ES_tradnl" dirty="0" smtClean="0"/>
              <a:t>derecha </a:t>
            </a:r>
            <a:r>
              <a:rPr lang="es-ES_tradnl" dirty="0"/>
              <a:t>comienza a </a:t>
            </a:r>
            <a:r>
              <a:rPr lang="es-ES_tradnl" dirty="0" smtClean="0"/>
              <a:t>desvanecerse.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</a:t>
            </a:r>
            <a:r>
              <a:rPr lang="es-ES_tradnl" dirty="0"/>
              <a:t>ayuda al usuario a comprender que deslizar </a:t>
            </a:r>
            <a:r>
              <a:rPr lang="es-ES_tradnl" dirty="0" smtClean="0"/>
              <a:t>la miniatura la eliminará de la pila.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7431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0" name="2 CuadroTexto"/>
          <p:cNvSpPr txBox="1"/>
          <p:nvPr/>
        </p:nvSpPr>
        <p:spPr>
          <a:xfrm>
            <a:off x="1115616" y="1772816"/>
            <a:ext cx="6763232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pPr lvl="1"/>
            <a:r>
              <a:rPr lang="es-ES" dirty="0" err="1" smtClean="0"/>
              <a:t>Handlers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onKeyDown</a:t>
            </a:r>
            <a:r>
              <a:rPr lang="es-ES" dirty="0" smtClean="0"/>
              <a:t>(</a:t>
            </a:r>
            <a:r>
              <a:rPr lang="es-ES" dirty="0" err="1" smtClean="0"/>
              <a:t>int</a:t>
            </a:r>
            <a:r>
              <a:rPr lang="es-ES" dirty="0" smtClean="0"/>
              <a:t>, </a:t>
            </a:r>
            <a:r>
              <a:rPr lang="es-ES" dirty="0" err="1" smtClean="0"/>
              <a:t>KeyEvent</a:t>
            </a:r>
            <a:r>
              <a:rPr lang="es-ES" dirty="0" smtClean="0"/>
              <a:t>)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Al pulsar una tecla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onKeyUp</a:t>
            </a:r>
            <a:r>
              <a:rPr lang="es-ES" dirty="0" smtClean="0"/>
              <a:t>(</a:t>
            </a:r>
            <a:r>
              <a:rPr lang="es-ES" dirty="0" err="1" smtClean="0"/>
              <a:t>int</a:t>
            </a:r>
            <a:r>
              <a:rPr lang="es-ES" dirty="0" smtClean="0"/>
              <a:t>, </a:t>
            </a:r>
            <a:r>
              <a:rPr lang="es-ES" dirty="0" err="1" smtClean="0"/>
              <a:t>KeyEvent</a:t>
            </a:r>
            <a:r>
              <a:rPr lang="es-ES" dirty="0" smtClean="0"/>
              <a:t>)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Al levantar una pulsación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onTrackballEvent</a:t>
            </a:r>
            <a:r>
              <a:rPr lang="es-ES" dirty="0" smtClean="0"/>
              <a:t>(</a:t>
            </a:r>
            <a:r>
              <a:rPr lang="es-ES" dirty="0" err="1" smtClean="0"/>
              <a:t>MotionEvent</a:t>
            </a:r>
            <a:r>
              <a:rPr lang="es-ES" dirty="0" smtClean="0"/>
              <a:t>)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Al tocar el </a:t>
            </a:r>
            <a:r>
              <a:rPr lang="es-ES" dirty="0" err="1" smtClean="0"/>
              <a:t>pad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onTouchEvent</a:t>
            </a:r>
            <a:r>
              <a:rPr lang="es-ES" dirty="0" smtClean="0"/>
              <a:t>(</a:t>
            </a:r>
            <a:r>
              <a:rPr lang="es-ES" dirty="0" err="1" smtClean="0"/>
              <a:t>MotionEvent</a:t>
            </a:r>
            <a:r>
              <a:rPr lang="es-ES" dirty="0" smtClean="0"/>
              <a:t>)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Al tocar la pantalla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onFocusChanged</a:t>
            </a:r>
            <a:r>
              <a:rPr lang="es-ES" dirty="0" smtClean="0"/>
              <a:t>(</a:t>
            </a:r>
            <a:r>
              <a:rPr lang="es-ES" dirty="0" err="1" smtClean="0"/>
              <a:t>boolean</a:t>
            </a:r>
            <a:r>
              <a:rPr lang="es-ES" dirty="0" smtClean="0"/>
              <a:t>, </a:t>
            </a:r>
            <a:r>
              <a:rPr lang="es-ES" dirty="0" err="1" smtClean="0"/>
              <a:t>int</a:t>
            </a:r>
            <a:r>
              <a:rPr lang="es-ES" dirty="0" smtClean="0"/>
              <a:t>, </a:t>
            </a:r>
            <a:r>
              <a:rPr lang="es-ES" dirty="0" err="1" smtClean="0"/>
              <a:t>Rect</a:t>
            </a:r>
            <a:r>
              <a:rPr lang="es-ES" dirty="0" smtClean="0"/>
              <a:t>)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Al ganar o perder el foco</a:t>
            </a:r>
          </a:p>
        </p:txBody>
      </p:sp>
    </p:spTree>
    <p:extLst>
      <p:ext uri="{BB962C8B-B14F-4D97-AF65-F5344CB8AC3E}">
        <p14:creationId xmlns:p14="http://schemas.microsoft.com/office/powerpoint/2010/main" val="276763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1" name="2 CuadroTexto"/>
          <p:cNvSpPr txBox="1"/>
          <p:nvPr/>
        </p:nvSpPr>
        <p:spPr>
          <a:xfrm>
            <a:off x="1331640" y="2084070"/>
            <a:ext cx="67632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Sirven para mostrar datos de cualquier fuente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Se encargan de mostrar los datos al usuario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Manejan las selecciones del usuario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Necesitan un adaptador para obtener los datos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Principales: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Gallery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err="1" smtClean="0"/>
              <a:t>Galeria</a:t>
            </a:r>
            <a:r>
              <a:rPr lang="es-ES" dirty="0" smtClean="0"/>
              <a:t> de imágenes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ListView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Listado de datos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Spinner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Caja de selección múltiple.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007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0" name="2 CuadroTexto"/>
          <p:cNvSpPr txBox="1"/>
          <p:nvPr/>
        </p:nvSpPr>
        <p:spPr>
          <a:xfrm>
            <a:off x="1403648" y="2276872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Spinner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Layout</a:t>
            </a:r>
          </a:p>
        </p:txBody>
      </p:sp>
      <p:pic>
        <p:nvPicPr>
          <p:cNvPr id="12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0" y="3420289"/>
            <a:ext cx="575177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73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1" name="2 CuadroTexto"/>
          <p:cNvSpPr txBox="1"/>
          <p:nvPr/>
        </p:nvSpPr>
        <p:spPr>
          <a:xfrm>
            <a:off x="1187624" y="2276872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Spinner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Values</a:t>
            </a:r>
            <a:endParaRPr lang="es-ES" dirty="0" smtClean="0"/>
          </a:p>
        </p:txBody>
      </p:sp>
      <p:pic>
        <p:nvPicPr>
          <p:cNvPr id="13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60" y="3420289"/>
            <a:ext cx="615386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0" name="2 CuadroTexto"/>
          <p:cNvSpPr txBox="1"/>
          <p:nvPr/>
        </p:nvSpPr>
        <p:spPr>
          <a:xfrm>
            <a:off x="1043608" y="2420888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Spinner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Recuperar </a:t>
            </a:r>
            <a:r>
              <a:rPr lang="es-ES" dirty="0" err="1" smtClean="0"/>
              <a:t>Spinner</a:t>
            </a:r>
            <a:endParaRPr lang="es-ES" dirty="0" smtClean="0"/>
          </a:p>
        </p:txBody>
      </p:sp>
      <p:pic>
        <p:nvPicPr>
          <p:cNvPr id="12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6" y="3780329"/>
            <a:ext cx="7463369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22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971600" y="2348880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Spinner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Registrar eventos</a:t>
            </a:r>
          </a:p>
        </p:txBody>
      </p:sp>
      <p:pic>
        <p:nvPicPr>
          <p:cNvPr id="10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51" y="3398838"/>
            <a:ext cx="7359016" cy="2253699"/>
          </a:xfrm>
          <a:prstGeom prst="rect">
            <a:avLst/>
          </a:prstGeom>
        </p:spPr>
      </p:pic>
      <p:pic>
        <p:nvPicPr>
          <p:cNvPr id="11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1" y="5796553"/>
            <a:ext cx="7439316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4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15616" y="2636912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ListView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Item</a:t>
            </a:r>
            <a:r>
              <a:rPr lang="es-ES" dirty="0" smtClean="0"/>
              <a:t> </a:t>
            </a:r>
            <a:r>
              <a:rPr lang="es-ES" dirty="0" err="1" smtClean="0"/>
              <a:t>layout</a:t>
            </a:r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9" y="4140369"/>
            <a:ext cx="7023293" cy="15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7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403648" y="2276872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ListView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Values</a:t>
            </a:r>
            <a:endParaRPr lang="es-ES" dirty="0" smtClean="0"/>
          </a:p>
        </p:txBody>
      </p:sp>
      <p:pic>
        <p:nvPicPr>
          <p:cNvPr id="10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48" y="3420289"/>
            <a:ext cx="530801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0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15616" y="2132856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ListView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Cargar datos</a:t>
            </a:r>
          </a:p>
        </p:txBody>
      </p:sp>
      <p:pic>
        <p:nvPicPr>
          <p:cNvPr id="10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84984"/>
            <a:ext cx="7171788" cy="328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4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899592" y="2348880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ListView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Cargar datos</a:t>
            </a:r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17" y="3564305"/>
            <a:ext cx="651157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341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Métricas, Márgenes y Rellenos. 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916832"/>
            <a:ext cx="85689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Los dispositivos varían no sólo en tamaño físico, sino también en la densidad de la pantalla (DPI).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simplificar la forma de diseñar para múltiples pantallas, </a:t>
            </a:r>
            <a:r>
              <a:rPr lang="es-ES_tradnl" dirty="0" smtClean="0"/>
              <a:t>podemos pensar que cada </a:t>
            </a:r>
            <a:r>
              <a:rPr lang="es-ES_tradnl" dirty="0"/>
              <a:t>dispositivo </a:t>
            </a:r>
            <a:r>
              <a:rPr lang="es-ES_tradnl" dirty="0" smtClean="0"/>
              <a:t>cae </a:t>
            </a:r>
            <a:r>
              <a:rPr lang="es-ES_tradnl" dirty="0"/>
              <a:t>en un </a:t>
            </a:r>
            <a:r>
              <a:rPr lang="es-ES_tradnl" dirty="0" smtClean="0"/>
              <a:t>rango de tamaño y densidad particular. </a:t>
            </a:r>
          </a:p>
          <a:p>
            <a:endParaRPr lang="es-ES_tradnl" dirty="0"/>
          </a:p>
          <a:p>
            <a:r>
              <a:rPr lang="es-ES_tradnl" dirty="0" smtClean="0"/>
              <a:t>Los teléfonos </a:t>
            </a:r>
            <a:r>
              <a:rPr lang="es-ES_tradnl" dirty="0"/>
              <a:t>(más pequeño que 600dp</a:t>
            </a:r>
            <a:r>
              <a:rPr lang="es-ES_tradnl" dirty="0" smtClean="0"/>
              <a:t>)</a:t>
            </a:r>
          </a:p>
          <a:p>
            <a:endParaRPr lang="es-ES_tradnl" dirty="0"/>
          </a:p>
          <a:p>
            <a:r>
              <a:rPr lang="es-ES_tradnl" dirty="0" smtClean="0"/>
              <a:t>Las </a:t>
            </a:r>
            <a:r>
              <a:rPr lang="es-ES_tradnl" dirty="0"/>
              <a:t>tableta (mayor que o igual 600dp).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rangos de densidad </a:t>
            </a:r>
            <a:r>
              <a:rPr lang="es-ES_tradnl" dirty="0"/>
              <a:t>son LDPI, MDPI, IPAP, y XHDPI.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Optimizaremos la UI mediante </a:t>
            </a:r>
            <a:r>
              <a:rPr lang="es-ES_tradnl" dirty="0"/>
              <a:t>el diseño de diseños alternativos para algunos de los diferentes grupos de tamaño, y </a:t>
            </a:r>
            <a:r>
              <a:rPr lang="es-ES_tradnl" dirty="0" smtClean="0"/>
              <a:t>proporcionando </a:t>
            </a:r>
            <a:r>
              <a:rPr lang="es-ES_tradnl" dirty="0"/>
              <a:t>imágenes de mapa de bits alternativos para los diferentes </a:t>
            </a:r>
            <a:r>
              <a:rPr lang="es-ES_tradnl" dirty="0" smtClean="0"/>
              <a:t>rangos de </a:t>
            </a:r>
            <a:r>
              <a:rPr lang="es-ES_tradnl" dirty="0"/>
              <a:t>densidad.</a:t>
            </a:r>
          </a:p>
        </p:txBody>
      </p:sp>
    </p:spTree>
    <p:extLst>
      <p:ext uri="{BB962C8B-B14F-4D97-AF65-F5344CB8AC3E}">
        <p14:creationId xmlns:p14="http://schemas.microsoft.com/office/powerpoint/2010/main" val="399144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GridView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Layout</a:t>
            </a:r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88" y="3272210"/>
            <a:ext cx="5901915" cy="32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7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971600" y="2348880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GridView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Configurar </a:t>
            </a:r>
            <a:r>
              <a:rPr lang="es-ES" dirty="0" err="1" smtClean="0"/>
              <a:t>GridView</a:t>
            </a:r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9" y="3636313"/>
            <a:ext cx="721465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043608" y="2348880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GridView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Registrar Eventos</a:t>
            </a:r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7" y="3852337"/>
            <a:ext cx="7118502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1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15616" y="2204864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GridView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Adaptador</a:t>
            </a:r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68960"/>
            <a:ext cx="4862544" cy="36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7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8699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971600" y="2348880"/>
            <a:ext cx="6763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Adaptadores (</a:t>
            </a:r>
            <a:r>
              <a:rPr lang="es-ES" dirty="0" err="1" smtClean="0"/>
              <a:t>AdapterView</a:t>
            </a:r>
            <a:r>
              <a:rPr lang="es-ES" dirty="0" smtClean="0"/>
              <a:t>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GridView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Adaptador</a:t>
            </a:r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1" y="3708321"/>
            <a:ext cx="733223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9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0" name="2 CuadroTexto"/>
          <p:cNvSpPr txBox="1"/>
          <p:nvPr/>
        </p:nvSpPr>
        <p:spPr>
          <a:xfrm>
            <a:off x="683568" y="2348880"/>
            <a:ext cx="676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Ejercicios:</a:t>
            </a:r>
          </a:p>
          <a:p>
            <a:endParaRPr lang="es-ES" dirty="0"/>
          </a:p>
          <a:p>
            <a:r>
              <a:rPr lang="es-ES" dirty="0" smtClean="0"/>
              <a:t>Crear una calculadora:</a:t>
            </a:r>
          </a:p>
          <a:p>
            <a:endParaRPr lang="es-ES" dirty="0"/>
          </a:p>
        </p:txBody>
      </p:sp>
      <p:pic>
        <p:nvPicPr>
          <p:cNvPr id="3" name="Imagen 2" descr="Captura de pantalla 2013-06-04 a la(s) 12.46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24744"/>
            <a:ext cx="29845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0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341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Métricas, Márgenes y Rellenos.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10" y="3831202"/>
            <a:ext cx="5725790" cy="3024336"/>
          </a:xfrm>
          <a:prstGeom prst="rect">
            <a:avLst/>
          </a:prstGeom>
        </p:spPr>
      </p:pic>
      <p:pic>
        <p:nvPicPr>
          <p:cNvPr id="5" name="Imagen 4" descr="Captura de pantalla 2013-05-31 a la(s) 13.55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6832"/>
            <a:ext cx="5991448" cy="19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6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341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Métricas, Márgenes y Rellenos.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06" y="3212976"/>
            <a:ext cx="6418800" cy="3672408"/>
          </a:xfrm>
          <a:prstGeom prst="rect">
            <a:avLst/>
          </a:prstGeom>
        </p:spPr>
      </p:pic>
      <p:pic>
        <p:nvPicPr>
          <p:cNvPr id="6" name="Imagen 5" descr="Captura de pantalla 2013-05-31 a la(s) 13.56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4229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5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56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Métricas, Márgenes y Rellenos. La regla de los 48 DP.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221088"/>
            <a:ext cx="6227721" cy="18002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85689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En promedio, </a:t>
            </a:r>
            <a:r>
              <a:rPr lang="es-ES_tradnl" dirty="0" smtClean="0"/>
              <a:t>48dp se </a:t>
            </a:r>
            <a:r>
              <a:rPr lang="es-ES_tradnl" dirty="0"/>
              <a:t>traduce a un tamaño físico de aproximadamente 9 mm (con cierta variabilidad).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</a:t>
            </a:r>
            <a:r>
              <a:rPr lang="es-ES_tradnl" dirty="0"/>
              <a:t>es </a:t>
            </a:r>
            <a:r>
              <a:rPr lang="es-ES_tradnl" dirty="0" smtClean="0"/>
              <a:t> </a:t>
            </a:r>
            <a:r>
              <a:rPr lang="es-ES_tradnl" dirty="0"/>
              <a:t>el rango de tamaños de acción recomendadas (7-10 mm) para los objetos táctiles y los usuarios podrán dirigirse a ellos de forma fiable y precisa con sus dedos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209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569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Métricas, Márgenes y Rellenos. La regla de los 48 DP.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6192688" cy="440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2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27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Tipografía.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789040"/>
            <a:ext cx="3184353" cy="145354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85689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Android</a:t>
            </a:r>
            <a:r>
              <a:rPr lang="es-ES_tradnl" dirty="0" smtClean="0"/>
              <a:t> (&gt;= ICS) presenta </a:t>
            </a:r>
            <a:r>
              <a:rPr lang="es-ES_tradnl" dirty="0"/>
              <a:t>una nueva familia </a:t>
            </a:r>
            <a:r>
              <a:rPr lang="es-ES_tradnl" dirty="0" smtClean="0"/>
              <a:t>tipográfica llamada </a:t>
            </a:r>
            <a:r>
              <a:rPr lang="es-ES_tradnl" dirty="0" err="1" smtClean="0"/>
              <a:t>Roboto</a:t>
            </a:r>
            <a:r>
              <a:rPr lang="es-ES_tradnl" dirty="0"/>
              <a:t>, creado específicamente para los requisitos de la interfaz de usuario y las pantallas de alta resolución.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 err="1" smtClean="0"/>
              <a:t>widget</a:t>
            </a:r>
            <a:r>
              <a:rPr lang="es-ES_tradnl" dirty="0" smtClean="0"/>
              <a:t> “</a:t>
            </a:r>
            <a:r>
              <a:rPr lang="es-ES_tradnl" dirty="0" err="1" smtClean="0"/>
              <a:t>TextView</a:t>
            </a:r>
            <a:r>
              <a:rPr lang="es-ES_tradnl" dirty="0" smtClean="0"/>
              <a:t>” </a:t>
            </a:r>
            <a:r>
              <a:rPr lang="es-ES_tradnl" dirty="0"/>
              <a:t>actual soporta pesos normal, negrita, cursiva y negrita de forma predeterminada.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51520" y="4077072"/>
            <a:ext cx="55446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Android</a:t>
            </a:r>
            <a:r>
              <a:rPr lang="es-ES_tradnl" dirty="0" smtClean="0"/>
              <a:t> </a:t>
            </a:r>
            <a:r>
              <a:rPr lang="es-ES_tradnl" dirty="0"/>
              <a:t>utiliza los </a:t>
            </a:r>
            <a:r>
              <a:rPr lang="es-ES_tradnl" dirty="0" smtClean="0"/>
              <a:t>estilos </a:t>
            </a:r>
            <a:r>
              <a:rPr lang="es-ES_tradnl" dirty="0"/>
              <a:t>de color por </a:t>
            </a:r>
            <a:r>
              <a:rPr lang="es-ES_tradnl" dirty="0" smtClean="0"/>
              <a:t>defecto “</a:t>
            </a:r>
            <a:r>
              <a:rPr lang="es-ES_tradnl" dirty="0" err="1" smtClean="0"/>
              <a:t>textColorPrimary</a:t>
            </a:r>
            <a:r>
              <a:rPr lang="es-ES_tradnl" dirty="0" smtClean="0"/>
              <a:t>” </a:t>
            </a:r>
            <a:r>
              <a:rPr lang="es-ES_tradnl" dirty="0"/>
              <a:t>y </a:t>
            </a:r>
            <a:r>
              <a:rPr lang="es-ES_tradnl" dirty="0" smtClean="0"/>
              <a:t>“</a:t>
            </a:r>
            <a:r>
              <a:rPr lang="es-ES_tradnl" dirty="0" err="1" smtClean="0"/>
              <a:t>textColorSecondary</a:t>
            </a:r>
            <a:r>
              <a:rPr lang="es-ES_tradnl" dirty="0" smtClean="0"/>
              <a:t>” para los temas DARK. </a:t>
            </a:r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los temas </a:t>
            </a:r>
            <a:r>
              <a:rPr lang="es-ES_tradnl" dirty="0" smtClean="0"/>
              <a:t>de LIGHT debemos utilizar </a:t>
            </a:r>
            <a:r>
              <a:rPr lang="es-ES_tradnl" dirty="0" err="1" smtClean="0"/>
              <a:t>textColorPrimaryInverse</a:t>
            </a:r>
            <a:r>
              <a:rPr lang="es-ES_tradnl" dirty="0" smtClean="0"/>
              <a:t>  y </a:t>
            </a:r>
            <a:r>
              <a:rPr lang="es-ES_tradnl" dirty="0" err="1" smtClean="0"/>
              <a:t>textColorSecondaryInverse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787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Visión Creativa</a:t>
            </a:r>
            <a:endParaRPr lang="es-ES" dirty="0"/>
          </a:p>
        </p:txBody>
      </p:sp>
      <p:sp>
        <p:nvSpPr>
          <p:cNvPr id="5128" name="3 CuadroTexto"/>
          <p:cNvSpPr txBox="1">
            <a:spLocks noChangeArrowheads="1"/>
          </p:cNvSpPr>
          <p:nvPr/>
        </p:nvSpPr>
        <p:spPr bwMode="auto">
          <a:xfrm>
            <a:off x="611560" y="1772816"/>
            <a:ext cx="7704856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Cuida los detalles, sorprende al usuario con efectos sutiles que refuercen su experiencia.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Trata de usar objetos que representen la vida real, evita diseños de gestión. “Botones y menús son aburridos. </a:t>
            </a:r>
            <a:r>
              <a:rPr lang="es-ES" sz="1400" dirty="0" smtClean="0"/>
              <a:t>–</a:t>
            </a:r>
            <a:r>
              <a:rPr lang="es-ES_tradnl" sz="1400" dirty="0" smtClean="0"/>
              <a:t> M</a:t>
            </a:r>
            <a:r>
              <a:rPr lang="es-ES" sz="1400" dirty="0" smtClean="0"/>
              <a:t>a</a:t>
            </a:r>
            <a:r>
              <a:rPr lang="es-ES_tradnl" sz="1400" dirty="0" smtClean="0"/>
              <a:t>tías Duarte-”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P</a:t>
            </a:r>
            <a:r>
              <a:rPr lang="es-ES" sz="1400" dirty="0" smtClean="0"/>
              <a:t>e</a:t>
            </a:r>
            <a:r>
              <a:rPr lang="es-ES_tradnl" sz="1400" dirty="0" err="1" smtClean="0"/>
              <a:t>rmite</a:t>
            </a:r>
            <a:r>
              <a:rPr lang="es-ES_tradnl" sz="1400" dirty="0" smtClean="0"/>
              <a:t> que el usuario pueda dar su toque personal. “Es mi aplicación”.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D</a:t>
            </a:r>
            <a:r>
              <a:rPr lang="es-ES" sz="1400" dirty="0" smtClean="0"/>
              <a:t>e</a:t>
            </a:r>
            <a:r>
              <a:rPr lang="es-ES_tradnl" sz="1400" dirty="0" err="1" smtClean="0"/>
              <a:t>ja</a:t>
            </a:r>
            <a:r>
              <a:rPr lang="es-ES_tradnl" sz="1400" dirty="0" smtClean="0"/>
              <a:t> que el usuario aprenda por el mismo y cuando quiera. Evitar enormes pantallas de configuración, pedir esta configuración cuando sea realmente necesaria.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Mantén tu aplicación simple y usa textos comprensibles para el usuario.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Una imagen vale mas que mil palabras.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No abrumes al usuario con decisiones, pero deja que tenga la última palabra.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Muestra solo lo necesario, cuando sea necesario.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27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Tipografía.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5145768" cy="223224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Android</a:t>
            </a:r>
            <a:r>
              <a:rPr lang="es-ES_tradnl" dirty="0"/>
              <a:t> utiliza el siguiente conjunto limitado de tamaños de letra: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95536" y="5229200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Los usuarios pueden seleccionar </a:t>
            </a:r>
            <a:r>
              <a:rPr lang="es-ES_tradnl" dirty="0" smtClean="0"/>
              <a:t>el factor </a:t>
            </a:r>
            <a:r>
              <a:rPr lang="es-ES_tradnl" dirty="0"/>
              <a:t>de escala </a:t>
            </a:r>
            <a:r>
              <a:rPr lang="es-ES_tradnl" dirty="0" smtClean="0"/>
              <a:t>de texto para </a:t>
            </a:r>
            <a:r>
              <a:rPr lang="es-ES_tradnl" dirty="0"/>
              <a:t>todo el sistema </a:t>
            </a:r>
            <a:r>
              <a:rPr lang="es-ES_tradnl" dirty="0" smtClean="0"/>
              <a:t>desde los Ajustes</a:t>
            </a:r>
            <a:r>
              <a:rPr lang="es-ES_tradnl" dirty="0"/>
              <a:t>. Para apoyar estas funciones de accesibilidad, el </a:t>
            </a:r>
            <a:r>
              <a:rPr lang="es-ES_tradnl" dirty="0" smtClean="0"/>
              <a:t>tamaño de fuente debe </a:t>
            </a:r>
            <a:r>
              <a:rPr lang="es-ES_tradnl" dirty="0"/>
              <a:t>especificarse en píxeles de escala independientes (</a:t>
            </a:r>
            <a:r>
              <a:rPr lang="es-ES_tradnl" dirty="0" err="1"/>
              <a:t>sp</a:t>
            </a:r>
            <a:r>
              <a:rPr lang="es-ES_tradnl" dirty="0"/>
              <a:t>) siempre que sea </a:t>
            </a:r>
            <a:r>
              <a:rPr lang="es-ES_tradnl" dirty="0" smtClean="0"/>
              <a:t>posible.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3012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78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Color.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717032"/>
            <a:ext cx="5544616" cy="284543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7504" y="1988840"/>
            <a:ext cx="878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El color de acento de </a:t>
            </a:r>
            <a:r>
              <a:rPr lang="es-ES_tradnl" dirty="0" err="1" smtClean="0"/>
              <a:t>Android</a:t>
            </a:r>
            <a:r>
              <a:rPr lang="es-ES_tradnl" dirty="0" smtClean="0"/>
              <a:t> es el </a:t>
            </a:r>
            <a:r>
              <a:rPr lang="es-ES_tradnl" dirty="0" smtClean="0"/>
              <a:t>azul (En HOLO).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Podemos descargar la paleta de colores de </a:t>
            </a:r>
            <a:r>
              <a:rPr lang="es-ES_tradnl" dirty="0" err="1" smtClean="0"/>
              <a:t>android</a:t>
            </a:r>
            <a:r>
              <a:rPr lang="es-ES_tradnl" dirty="0" smtClean="0"/>
              <a:t> en 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developer.android.com</a:t>
            </a:r>
            <a:r>
              <a:rPr lang="en-US" dirty="0"/>
              <a:t>/downloads/design/Android_Design_Color_Swatches_20120229.zip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566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40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Iconografía.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01008"/>
            <a:ext cx="7704856" cy="20460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Un icono es una </a:t>
            </a:r>
            <a:r>
              <a:rPr lang="es-ES_tradnl" dirty="0" err="1" smtClean="0"/>
              <a:t>im</a:t>
            </a:r>
            <a:r>
              <a:rPr lang="es-ES" dirty="0" smtClean="0"/>
              <a:t>a</a:t>
            </a:r>
            <a:r>
              <a:rPr lang="es-ES_tradnl" dirty="0" smtClean="0"/>
              <a:t>gen que </a:t>
            </a:r>
            <a:r>
              <a:rPr lang="es-ES_tradnl" dirty="0"/>
              <a:t>ocupa una pequeña parte del espacio de la pantalla y proporciona una representación </a:t>
            </a:r>
            <a:r>
              <a:rPr lang="es-ES_tradnl" dirty="0" smtClean="0"/>
              <a:t>rápida e </a:t>
            </a:r>
            <a:r>
              <a:rPr lang="es-ES_tradnl" dirty="0"/>
              <a:t>intuitiva de una acción, un estado o una aplicación.</a:t>
            </a:r>
          </a:p>
        </p:txBody>
      </p:sp>
    </p:spTree>
    <p:extLst>
      <p:ext uri="{BB962C8B-B14F-4D97-AF65-F5344CB8AC3E}">
        <p14:creationId xmlns:p14="http://schemas.microsoft.com/office/powerpoint/2010/main" val="221092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43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Iconografía. </a:t>
            </a:r>
            <a:r>
              <a:rPr lang="es-ES" dirty="0" err="1" smtClean="0"/>
              <a:t>Launcher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501008"/>
            <a:ext cx="1420829" cy="8640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El icono del lanzador es la representación visual de su aplicación </a:t>
            </a:r>
            <a:r>
              <a:rPr lang="es-ES_tradnl" dirty="0" smtClean="0"/>
              <a:t>la parrilla de aplicaciones o como acceso directo en el escritorio. </a:t>
            </a:r>
          </a:p>
          <a:p>
            <a:endParaRPr lang="es-ES_tradnl" dirty="0"/>
          </a:p>
          <a:p>
            <a:r>
              <a:rPr lang="es-ES_tradnl" dirty="0" smtClean="0"/>
              <a:t>Dado </a:t>
            </a:r>
            <a:r>
              <a:rPr lang="es-ES_tradnl" dirty="0"/>
              <a:t>que el usuario puede cambiar el papel tapiz de la pantalla de inicio, asegúrese de que el icono del lanzador es claramente visible en cualquier fondo.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95536" y="3573016"/>
            <a:ext cx="45365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Tamaño: 48x48 </a:t>
            </a:r>
            <a:r>
              <a:rPr lang="es-ES_tradnl" dirty="0" err="1" smtClean="0"/>
              <a:t>dip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Proporciones: 48di</a:t>
            </a:r>
          </a:p>
          <a:p>
            <a:endParaRPr lang="es-ES_tradnl" dirty="0"/>
          </a:p>
          <a:p>
            <a:r>
              <a:rPr lang="es-ES_tradnl" dirty="0"/>
              <a:t>Estilo:  </a:t>
            </a:r>
            <a:r>
              <a:rPr lang="es-ES_tradnl" dirty="0" smtClean="0"/>
              <a:t>Silueta tridimensional</a:t>
            </a:r>
            <a:r>
              <a:rPr lang="es-ES_tradnl" dirty="0"/>
              <a:t>, de frente, con un ligero punto de vista como si se </a:t>
            </a:r>
            <a:r>
              <a:rPr lang="es-ES_tradnl" dirty="0" smtClean="0"/>
              <a:t>mirase </a:t>
            </a:r>
            <a:r>
              <a:rPr lang="es-ES_tradnl" dirty="0"/>
              <a:t>desde arriba, de modo que los usuarios perciben una cierta profundidad.</a:t>
            </a:r>
            <a:endParaRPr lang="es-ES_tradnl" dirty="0" smtClean="0"/>
          </a:p>
          <a:p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861048"/>
            <a:ext cx="1440160" cy="14977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5085184"/>
            <a:ext cx="1656184" cy="16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43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Iconografía. </a:t>
            </a:r>
            <a:r>
              <a:rPr lang="es-ES" dirty="0" err="1" smtClean="0"/>
              <a:t>Launcher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420888"/>
            <a:ext cx="5256584" cy="397046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Ejemplos.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9679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5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Iconografía. </a:t>
            </a:r>
            <a:r>
              <a:rPr lang="es-ES" dirty="0" err="1" smtClean="0"/>
              <a:t>Action</a:t>
            </a:r>
            <a:r>
              <a:rPr lang="es-ES" dirty="0" smtClean="0"/>
              <a:t> Bar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07" y="3501008"/>
            <a:ext cx="744910" cy="8640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890697"/>
            <a:ext cx="85689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Los iconos </a:t>
            </a:r>
            <a:r>
              <a:rPr lang="es-ES_tradnl" dirty="0"/>
              <a:t>de la barra de acción son </a:t>
            </a:r>
            <a:r>
              <a:rPr lang="es-ES_tradnl" dirty="0" smtClean="0"/>
              <a:t>representan </a:t>
            </a:r>
            <a:r>
              <a:rPr lang="es-ES_tradnl" dirty="0"/>
              <a:t>las acciones más </a:t>
            </a:r>
            <a:r>
              <a:rPr lang="es-ES_tradnl" dirty="0" smtClean="0"/>
              <a:t>importantes de la aplicación. </a:t>
            </a:r>
          </a:p>
          <a:p>
            <a:r>
              <a:rPr lang="es-ES_tradnl" dirty="0" smtClean="0"/>
              <a:t>Cada </a:t>
            </a:r>
            <a:r>
              <a:rPr lang="es-ES_tradnl" dirty="0"/>
              <a:t>uno debe emplear una metáfora simple que representa un concepto que la mayoría de la gente puede captar de un vistazo.</a:t>
            </a:r>
          </a:p>
          <a:p>
            <a:r>
              <a:rPr lang="es-ES_tradnl" dirty="0" smtClean="0"/>
              <a:t>Debemos usar iconos predefinidos para acciones </a:t>
            </a:r>
            <a:r>
              <a:rPr lang="es-ES_tradnl" dirty="0"/>
              <a:t>comunes como "actualizar" y </a:t>
            </a:r>
            <a:r>
              <a:rPr lang="es-ES_tradnl" dirty="0" smtClean="0"/>
              <a:t>”compartir"</a:t>
            </a:r>
            <a:r>
              <a:rPr lang="es-ES_tradnl" dirty="0"/>
              <a:t>.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95536" y="3789040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Tamaño: 32x32 </a:t>
            </a:r>
            <a:r>
              <a:rPr lang="es-ES_tradnl" dirty="0" err="1" smtClean="0"/>
              <a:t>dip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Proporciones: 32x32dip/24x24dip</a:t>
            </a:r>
          </a:p>
          <a:p>
            <a:endParaRPr lang="es-ES_tradnl" dirty="0"/>
          </a:p>
          <a:p>
            <a:r>
              <a:rPr lang="es-ES_tradnl" dirty="0"/>
              <a:t>Estilo:  </a:t>
            </a:r>
            <a:r>
              <a:rPr lang="es-ES_tradnl" dirty="0" smtClean="0"/>
              <a:t>Imagen plana, </a:t>
            </a:r>
            <a:r>
              <a:rPr lang="es-ES_tradnl" dirty="0"/>
              <a:t>no muy </a:t>
            </a:r>
            <a:r>
              <a:rPr lang="es-ES_tradnl" dirty="0" smtClean="0"/>
              <a:t>detallada, </a:t>
            </a:r>
            <a:r>
              <a:rPr lang="es-ES_tradnl" dirty="0"/>
              <a:t>con suaves curvas o formas agudas. Si el </a:t>
            </a:r>
            <a:r>
              <a:rPr lang="es-ES_tradnl" dirty="0" smtClean="0"/>
              <a:t>icono es alargado </a:t>
            </a:r>
            <a:r>
              <a:rPr lang="es-ES_tradnl" dirty="0"/>
              <a:t>girar </a:t>
            </a:r>
            <a:r>
              <a:rPr lang="es-ES_tradnl" dirty="0" smtClean="0"/>
              <a:t>45° </a:t>
            </a:r>
            <a:r>
              <a:rPr lang="es-ES_tradnl" dirty="0"/>
              <a:t>a la izquierda </a:t>
            </a:r>
            <a:r>
              <a:rPr lang="es-ES_tradnl" dirty="0" smtClean="0"/>
              <a:t>a </a:t>
            </a:r>
            <a:r>
              <a:rPr lang="es-ES_tradnl" dirty="0"/>
              <a:t>la derecha para llenar el espacio focal</a:t>
            </a:r>
            <a:r>
              <a:rPr lang="es-ES_tradnl" dirty="0" smtClean="0"/>
              <a:t>.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06" y="3861048"/>
            <a:ext cx="1433908" cy="14977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5097617"/>
            <a:ext cx="1656184" cy="15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5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5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Iconografía. </a:t>
            </a:r>
            <a:r>
              <a:rPr lang="es-ES" dirty="0" err="1" smtClean="0"/>
              <a:t>Action</a:t>
            </a:r>
            <a:r>
              <a:rPr lang="es-ES" dirty="0" smtClean="0"/>
              <a:t> Bar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4904"/>
            <a:ext cx="8556966" cy="223224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Colores de los iconos.</a:t>
            </a:r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23528" y="5229200"/>
            <a:ext cx="856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developer.android.com</a:t>
            </a:r>
            <a:r>
              <a:rPr lang="en-US" sz="1600" dirty="0"/>
              <a:t>/downloads/design/Android_Design_Icons_20120814.zip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141430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321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Iconografía. Menú Contextual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708920"/>
            <a:ext cx="452772" cy="40593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890697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Iconos </a:t>
            </a:r>
            <a:r>
              <a:rPr lang="es-ES_tradnl" dirty="0"/>
              <a:t>pequeños para acciones superficiales y / o proporcionar el estado de los elementos específicos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5536" y="2708920"/>
            <a:ext cx="45365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Tamaño: 32x32 </a:t>
            </a:r>
            <a:r>
              <a:rPr lang="es-ES_tradnl" dirty="0" err="1" smtClean="0"/>
              <a:t>dip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Proporciones: 32x32dip/24x24dip</a:t>
            </a:r>
          </a:p>
          <a:p>
            <a:endParaRPr lang="es-ES_tradnl" dirty="0"/>
          </a:p>
          <a:p>
            <a:r>
              <a:rPr lang="es-ES_tradnl" dirty="0"/>
              <a:t>Estilo:  </a:t>
            </a:r>
            <a:r>
              <a:rPr lang="es-ES_tradnl" dirty="0" smtClean="0"/>
              <a:t>Imagen plana, </a:t>
            </a:r>
            <a:r>
              <a:rPr lang="es-ES_tradnl" dirty="0"/>
              <a:t>no muy </a:t>
            </a:r>
            <a:r>
              <a:rPr lang="es-ES_tradnl" dirty="0" smtClean="0"/>
              <a:t>detallada, </a:t>
            </a:r>
            <a:r>
              <a:rPr lang="es-ES_tradnl" dirty="0"/>
              <a:t>con suaves curvas o formas agudas. Si el </a:t>
            </a:r>
            <a:r>
              <a:rPr lang="es-ES_tradnl" dirty="0" smtClean="0"/>
              <a:t>icono es alargado </a:t>
            </a:r>
            <a:r>
              <a:rPr lang="es-ES_tradnl" dirty="0"/>
              <a:t>girar </a:t>
            </a:r>
            <a:r>
              <a:rPr lang="es-ES_tradnl" dirty="0" smtClean="0"/>
              <a:t>45° </a:t>
            </a:r>
            <a:r>
              <a:rPr lang="es-ES_tradnl" dirty="0"/>
              <a:t>a la izquierda </a:t>
            </a:r>
            <a:r>
              <a:rPr lang="es-ES_tradnl" dirty="0" smtClean="0"/>
              <a:t>a </a:t>
            </a:r>
            <a:r>
              <a:rPr lang="es-ES_tradnl" dirty="0"/>
              <a:t>la derecha para llenar el espacio focal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Colores: N</a:t>
            </a:r>
            <a:r>
              <a:rPr lang="es-ES_tradnl" dirty="0" smtClean="0"/>
              <a:t>o </a:t>
            </a:r>
            <a:r>
              <a:rPr lang="es-ES_tradnl" dirty="0"/>
              <a:t>neutros con moderación y con un propósito. </a:t>
            </a:r>
            <a:r>
              <a:rPr lang="es-ES_tradnl" dirty="0" smtClean="0"/>
              <a:t>Si </a:t>
            </a:r>
            <a:r>
              <a:rPr lang="es-ES_tradnl" dirty="0"/>
              <a:t>el icono es susceptible de </a:t>
            </a:r>
            <a:r>
              <a:rPr lang="es-ES_tradnl" dirty="0" smtClean="0"/>
              <a:t>ser pulsado, </a:t>
            </a:r>
            <a:r>
              <a:rPr lang="es-ES_tradnl" dirty="0"/>
              <a:t>elija un color que contraste con el fondo.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492896"/>
            <a:ext cx="1429686" cy="14977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573016"/>
            <a:ext cx="1875842" cy="188561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039326"/>
            <a:ext cx="1584176" cy="18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1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90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Iconografía. Notificaciones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996952"/>
            <a:ext cx="448662" cy="40593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890697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Iconos </a:t>
            </a:r>
            <a:r>
              <a:rPr lang="es-ES_tradnl" dirty="0"/>
              <a:t>que el sistema puede mostrar en la barra de estado cada vez que una nueva notificación está disponible.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79512" y="3140968"/>
            <a:ext cx="45365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Tamaño: 24x24 </a:t>
            </a:r>
            <a:r>
              <a:rPr lang="es-ES_tradnl" dirty="0" err="1" smtClean="0"/>
              <a:t>dip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Proporciones: 24x24/22x22dip</a:t>
            </a:r>
          </a:p>
          <a:p>
            <a:endParaRPr lang="es-ES_tradnl" dirty="0"/>
          </a:p>
          <a:p>
            <a:r>
              <a:rPr lang="es-ES_tradnl" dirty="0"/>
              <a:t>Estilo:  Mantener el estilo llano y simple, usando el mismo, la metáfora visual única como su icono del lanzador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Colores: Los iconos de notificación deben ser totalmente </a:t>
            </a:r>
            <a:r>
              <a:rPr lang="es-ES_tradnl" dirty="0" smtClean="0"/>
              <a:t>blancos. </a:t>
            </a:r>
            <a:r>
              <a:rPr lang="es-ES_tradnl" dirty="0"/>
              <a:t>Además, el sistema puede </a:t>
            </a:r>
            <a:r>
              <a:rPr lang="es-ES_tradnl" dirty="0" smtClean="0"/>
              <a:t>empequeñecer y oscurecer </a:t>
            </a:r>
            <a:r>
              <a:rPr lang="es-ES_tradnl" dirty="0"/>
              <a:t>los iconos.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492896"/>
            <a:ext cx="1429686" cy="14977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636912"/>
            <a:ext cx="1875842" cy="126364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138701"/>
            <a:ext cx="2053475" cy="2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08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Estilo de escritura.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Mensajes breves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20888"/>
            <a:ext cx="6903956" cy="864096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76172" y="335699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Mensajes simples</a:t>
            </a:r>
            <a:endParaRPr lang="es-ES_tradnl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789040"/>
            <a:ext cx="6577196" cy="864096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23528" y="479715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Mensajes amistosos.</a:t>
            </a:r>
            <a:endParaRPr lang="es-ES_tradnl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5301208"/>
            <a:ext cx="6655413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3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539552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Visión Creativa</a:t>
            </a:r>
            <a:endParaRPr lang="es-ES" dirty="0"/>
          </a:p>
        </p:txBody>
      </p:sp>
      <p:sp>
        <p:nvSpPr>
          <p:cNvPr id="5128" name="3 CuadroTexto"/>
          <p:cNvSpPr txBox="1">
            <a:spLocks noChangeArrowheads="1"/>
          </p:cNvSpPr>
          <p:nvPr/>
        </p:nvSpPr>
        <p:spPr bwMode="auto">
          <a:xfrm>
            <a:off x="899592" y="1700808"/>
            <a:ext cx="66960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/>
              <a:buChar char="•"/>
            </a:pPr>
            <a:r>
              <a:rPr lang="es-ES_tradnl" sz="1400" dirty="0"/>
              <a:t>No hagas sentir perdido al usuario en una navegación </a:t>
            </a:r>
            <a:r>
              <a:rPr lang="es-ES_tradnl" sz="1400" dirty="0" smtClean="0"/>
              <a:t>laberíntica.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Recuerda las preferencias del usuario, incluso entre sus dispositivos.</a:t>
            </a:r>
          </a:p>
          <a:p>
            <a:pPr eaLnBrk="1" hangingPunct="1">
              <a:buFont typeface="Arial"/>
              <a:buChar char="•"/>
            </a:pPr>
            <a:endParaRPr lang="es-ES_tradnl" sz="1400" dirty="0" smtClean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Si se parece</a:t>
            </a:r>
            <a:r>
              <a:rPr lang="es-ES" sz="1400" dirty="0" smtClean="0"/>
              <a:t>… tiene que hacer lo mismo.</a:t>
            </a:r>
          </a:p>
          <a:p>
            <a:pPr eaLnBrk="1" hangingPunct="1">
              <a:buFont typeface="Arial"/>
              <a:buChar char="•"/>
            </a:pPr>
            <a:endParaRPr lang="es-ES" sz="1400" dirty="0"/>
          </a:p>
          <a:p>
            <a:pPr eaLnBrk="1" hangingPunct="1">
              <a:buFont typeface="Arial"/>
              <a:buChar char="•"/>
            </a:pPr>
            <a:r>
              <a:rPr lang="es-ES" sz="1400" dirty="0" smtClean="0"/>
              <a:t>Procura que tus palabras valgan mas que el silencio.</a:t>
            </a:r>
          </a:p>
          <a:p>
            <a:pPr eaLnBrk="1" hangingPunct="1">
              <a:buFont typeface="Arial"/>
              <a:buChar char="•"/>
            </a:pPr>
            <a:endParaRPr lang="es-ES" sz="1400" dirty="0"/>
          </a:p>
          <a:p>
            <a:pPr eaLnBrk="1" hangingPunct="1">
              <a:buFont typeface="Arial"/>
              <a:buChar char="•"/>
            </a:pPr>
            <a:r>
              <a:rPr lang="es-ES" sz="1400" dirty="0" smtClean="0"/>
              <a:t>Aprender está bien, pero intuir es mejor.</a:t>
            </a:r>
          </a:p>
          <a:p>
            <a:pPr eaLnBrk="1" hangingPunct="1">
              <a:buFont typeface="Arial"/>
              <a:buChar char="•"/>
            </a:pPr>
            <a:endParaRPr lang="es-ES" sz="1400" dirty="0"/>
          </a:p>
          <a:p>
            <a:pPr eaLnBrk="1" hangingPunct="1">
              <a:buFont typeface="Arial"/>
              <a:buChar char="•"/>
            </a:pPr>
            <a:r>
              <a:rPr lang="es-ES" sz="1400" dirty="0" smtClean="0"/>
              <a:t>No me interesan los problemas, ni las soluciones que no entiendo.</a:t>
            </a:r>
          </a:p>
          <a:p>
            <a:pPr eaLnBrk="1" hangingPunct="1">
              <a:buFont typeface="Arial"/>
              <a:buChar char="•"/>
            </a:pPr>
            <a:endParaRPr lang="es-ES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Pasito a pasito, pero solo la primera vez.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R</a:t>
            </a:r>
            <a:r>
              <a:rPr lang="es-ES" sz="1400" dirty="0" smtClean="0"/>
              <a:t>e</a:t>
            </a:r>
            <a:r>
              <a:rPr lang="es-ES_tradnl" sz="1400" dirty="0" smtClean="0"/>
              <a:t>cuerda que no son profesionales. ¿HDR?¿TCP?¿AZIMUTH?¿</a:t>
            </a:r>
            <a:r>
              <a:rPr lang="es-ES_tradnl" sz="1400" dirty="0" smtClean="0"/>
              <a:t>NMEA0183?</a:t>
            </a:r>
            <a:r>
              <a:rPr lang="es-ES_tradnl" sz="1400" dirty="0" smtClean="0"/>
              <a:t>.</a:t>
            </a:r>
          </a:p>
          <a:p>
            <a:pPr eaLnBrk="1" hangingPunct="1">
              <a:buFont typeface="Arial"/>
              <a:buChar char="•"/>
            </a:pPr>
            <a:endParaRPr lang="es-ES_tradnl" sz="1400" dirty="0"/>
          </a:p>
          <a:p>
            <a:pPr eaLnBrk="1" hangingPunct="1">
              <a:buFont typeface="Arial"/>
              <a:buChar char="•"/>
            </a:pPr>
            <a:r>
              <a:rPr lang="es-ES_tradnl" sz="1400" dirty="0" smtClean="0"/>
              <a:t>Remarca lo importante, minimiza o esconde lo secundario.</a:t>
            </a:r>
            <a:endParaRPr lang="es-ES_tradnl" sz="1400" dirty="0"/>
          </a:p>
          <a:p>
            <a:pPr eaLnBrk="1" hangingPunct="1">
              <a:buFont typeface="Arial"/>
              <a:buChar char="•"/>
            </a:pPr>
            <a:endParaRPr lang="es-ES_tradnl" sz="14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313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83702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08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Estilo de escritura.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Lo importante primero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92895"/>
            <a:ext cx="7200800" cy="1784107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76172" y="4571836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Cuenta solo lo necesario.</a:t>
            </a:r>
            <a:endParaRPr lang="es-ES_tradnl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085183"/>
            <a:ext cx="7200800" cy="13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4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Novedades en ICS/JB.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Notificaciones.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51520" y="3573016"/>
            <a:ext cx="8712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_tradnl" dirty="0"/>
              <a:t>Los usuarios pueden actuar en forma inmediata las </a:t>
            </a:r>
            <a:r>
              <a:rPr lang="es-ES_tradnl" dirty="0" smtClean="0"/>
              <a:t>notificaciones.</a:t>
            </a:r>
          </a:p>
          <a:p>
            <a:pPr marL="285750" indent="-285750">
              <a:buFont typeface="Arial"/>
              <a:buChar char="•"/>
            </a:pPr>
            <a:r>
              <a:rPr lang="es-ES_tradnl" dirty="0" smtClean="0"/>
              <a:t>Las </a:t>
            </a:r>
            <a:r>
              <a:rPr lang="es-ES_tradnl" dirty="0"/>
              <a:t>notificaciones son más flexibles en tamaño y </a:t>
            </a:r>
            <a:r>
              <a:rPr lang="es-ES_tradnl" dirty="0" smtClean="0"/>
              <a:t>diseño.</a:t>
            </a:r>
          </a:p>
          <a:p>
            <a:pPr marL="285750" indent="-285750">
              <a:buFont typeface="Arial"/>
              <a:buChar char="•"/>
            </a:pPr>
            <a:r>
              <a:rPr lang="es-ES_tradnl" dirty="0" smtClean="0"/>
              <a:t>Un </a:t>
            </a:r>
            <a:r>
              <a:rPr lang="es-ES_tradnl" dirty="0"/>
              <a:t>indicador de prioridad </a:t>
            </a:r>
            <a:r>
              <a:rPr lang="es-ES_tradnl" dirty="0" smtClean="0"/>
              <a:t>permite ordenar por importancia.</a:t>
            </a:r>
            <a:endParaRPr lang="es-ES_tradnl" dirty="0"/>
          </a:p>
          <a:p>
            <a:pPr marL="285750" indent="-285750">
              <a:buFont typeface="Arial"/>
              <a:buChar char="•"/>
            </a:pPr>
            <a:r>
              <a:rPr lang="es-ES_tradnl" dirty="0" smtClean="0"/>
              <a:t>Ahora se basan en dos estados, Expandido y Contraído.</a:t>
            </a:r>
            <a:endParaRPr lang="es-ES_tradnl" dirty="0"/>
          </a:p>
          <a:p>
            <a:pPr marL="285750" indent="-285750">
              <a:buFont typeface="Arial"/>
              <a:buChar char="•"/>
            </a:pPr>
            <a:r>
              <a:rPr lang="es-ES_tradnl" dirty="0" smtClean="0"/>
              <a:t>El </a:t>
            </a:r>
            <a:r>
              <a:rPr lang="es-ES_tradnl" dirty="0"/>
              <a:t>diseño de la notificación </a:t>
            </a:r>
            <a:r>
              <a:rPr lang="es-ES_tradnl" dirty="0" smtClean="0"/>
              <a:t>base </a:t>
            </a:r>
            <a:r>
              <a:rPr lang="es-ES_tradnl" dirty="0"/>
              <a:t>no ha cambiado, por lo que las notificaciones de aplicaciones diseñadas para versiones anteriores a </a:t>
            </a:r>
            <a:r>
              <a:rPr lang="es-ES_tradnl" dirty="0" err="1"/>
              <a:t>Jelly</a:t>
            </a:r>
            <a:r>
              <a:rPr lang="es-ES_tradnl" dirty="0"/>
              <a:t> </a:t>
            </a:r>
            <a:r>
              <a:rPr lang="es-ES_tradnl" dirty="0" err="1"/>
              <a:t>Bean</a:t>
            </a:r>
            <a:r>
              <a:rPr lang="es-ES_tradnl" dirty="0"/>
              <a:t> todavía se ven y funcionan de la </a:t>
            </a:r>
            <a:r>
              <a:rPr lang="es-ES_tradnl" dirty="0" smtClean="0"/>
              <a:t>misma forma.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1484784"/>
            <a:ext cx="4240893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Novedades en ICS/JB.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Widget</a:t>
            </a:r>
            <a:r>
              <a:rPr lang="es-ES_tradnl" dirty="0" smtClean="0"/>
              <a:t> Adaptables en tamaño.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07504" y="436510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Los </a:t>
            </a:r>
            <a:r>
              <a:rPr lang="es-ES_tradnl" dirty="0" err="1"/>
              <a:t>widgets</a:t>
            </a:r>
            <a:r>
              <a:rPr lang="es-ES_tradnl" dirty="0"/>
              <a:t> son un aspecto esencial de la personalización </a:t>
            </a:r>
            <a:r>
              <a:rPr lang="es-ES_tradnl" dirty="0" smtClean="0"/>
              <a:t>del escritorio, permiten mostrar "</a:t>
            </a:r>
            <a:r>
              <a:rPr lang="es-ES_tradnl" dirty="0"/>
              <a:t>de un </a:t>
            </a:r>
            <a:r>
              <a:rPr lang="es-ES_tradnl" dirty="0" smtClean="0"/>
              <a:t>vistazo” los </a:t>
            </a:r>
            <a:r>
              <a:rPr lang="es-ES_tradnl" dirty="0"/>
              <a:t>datos más importantes de una </a:t>
            </a:r>
            <a:r>
              <a:rPr lang="es-ES_tradnl" dirty="0" smtClean="0"/>
              <a:t>aplicación.</a:t>
            </a:r>
            <a:endParaRPr lang="es-ES_tradnl" dirty="0"/>
          </a:p>
          <a:p>
            <a:endParaRPr lang="es-ES_tradnl" dirty="0" smtClean="0"/>
          </a:p>
          <a:p>
            <a:r>
              <a:rPr lang="es-ES_tradnl" dirty="0" smtClean="0"/>
              <a:t>Su característica mas llamativa en JB es poder redimensionarlos para adaptarlos al espacio libre del que dispongamos en la pantalla.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4864"/>
            <a:ext cx="2664296" cy="19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Novedades en ICS/JB.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</a:t>
            </a:r>
            <a:r>
              <a:rPr lang="es-ES" dirty="0" smtClean="0"/>
              <a:t>a</a:t>
            </a:r>
            <a:r>
              <a:rPr lang="es-ES_tradnl" dirty="0" err="1" smtClean="0"/>
              <a:t>vigation</a:t>
            </a:r>
            <a:r>
              <a:rPr lang="es-ES_tradnl" dirty="0" smtClean="0"/>
              <a:t> Bar. (ICS)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07504" y="4149080"/>
            <a:ext cx="8712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</a:t>
            </a:r>
            <a:r>
              <a:rPr lang="es-ES_tradnl" dirty="0" smtClean="0"/>
              <a:t>limina </a:t>
            </a:r>
            <a:r>
              <a:rPr lang="es-ES_tradnl" dirty="0"/>
              <a:t>la necesidad de </a:t>
            </a:r>
            <a:r>
              <a:rPr lang="es-ES_tradnl" dirty="0" smtClean="0"/>
              <a:t>los botones físicos tradicionales </a:t>
            </a:r>
            <a:r>
              <a:rPr lang="es-ES_tradnl" dirty="0"/>
              <a:t>en los </a:t>
            </a:r>
            <a:r>
              <a:rPr lang="es-ES_tradnl" dirty="0" smtClean="0"/>
              <a:t>teléfonos. </a:t>
            </a:r>
          </a:p>
          <a:p>
            <a:endParaRPr lang="es-ES_tradnl" dirty="0"/>
          </a:p>
          <a:p>
            <a:r>
              <a:rPr lang="es-ES_tradnl" dirty="0" smtClean="0"/>
              <a:t>Proporciona los botones virtuales para:</a:t>
            </a:r>
          </a:p>
          <a:p>
            <a:endParaRPr lang="es-ES_tradnl" dirty="0" smtClean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Recientes</a:t>
            </a:r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Atrás</a:t>
            </a:r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Inicio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852936"/>
            <a:ext cx="2664296" cy="7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2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Novedades en ICS/JB.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ActionBar</a:t>
            </a:r>
            <a:r>
              <a:rPr lang="es-ES_tradnl" dirty="0" smtClean="0"/>
              <a:t>. (ICS)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4221088"/>
            <a:ext cx="7920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La barra de acción es el elemento estructural más importante de una </a:t>
            </a:r>
            <a:r>
              <a:rPr lang="es-ES_tradnl" dirty="0" smtClean="0"/>
              <a:t>aplicación.</a:t>
            </a:r>
          </a:p>
          <a:p>
            <a:endParaRPr lang="es-ES_tradnl" dirty="0" smtClean="0"/>
          </a:p>
          <a:p>
            <a:r>
              <a:rPr lang="es-ES_tradnl" dirty="0" smtClean="0"/>
              <a:t>Proporciona </a:t>
            </a:r>
            <a:r>
              <a:rPr lang="es-ES_tradnl" dirty="0"/>
              <a:t>una navegación coherente en toda la plataforma y permite </a:t>
            </a:r>
            <a:r>
              <a:rPr lang="es-ES_tradnl" dirty="0" smtClean="0"/>
              <a:t>mostrar las acciones principales de nuestra aplicación.</a:t>
            </a:r>
          </a:p>
          <a:p>
            <a:endParaRPr lang="es-ES_tradnl" dirty="0"/>
          </a:p>
          <a:p>
            <a:r>
              <a:rPr lang="es-ES_tradnl" dirty="0" smtClean="0"/>
              <a:t>Proporciona una mecanismo para tener acciones “Siempre Visibles”.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708920"/>
            <a:ext cx="4584319" cy="12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Novedades en ICS/JB.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ActionBar</a:t>
            </a:r>
            <a:r>
              <a:rPr lang="es-ES_tradnl" dirty="0" smtClean="0"/>
              <a:t>. Selección (ICS)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4221088"/>
            <a:ext cx="79208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El gesto </a:t>
            </a:r>
            <a:r>
              <a:rPr lang="es-ES_tradnl" dirty="0" smtClean="0"/>
              <a:t>“Pulsación larga” </a:t>
            </a:r>
            <a:r>
              <a:rPr lang="es-ES_tradnl" dirty="0"/>
              <a:t>que se utiliza tradicionalmente para mostrar las acciones contextuales de los objetos ahora se utiliza para la selección de datos.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Al </a:t>
            </a:r>
            <a:r>
              <a:rPr lang="es-ES_tradnl" dirty="0"/>
              <a:t>seleccionar los datos, </a:t>
            </a:r>
            <a:r>
              <a:rPr lang="es-ES_tradnl" dirty="0" smtClean="0"/>
              <a:t>la Barra Contextual de </a:t>
            </a:r>
            <a:r>
              <a:rPr lang="es-ES_tradnl" dirty="0" err="1" smtClean="0"/>
              <a:t>Accion</a:t>
            </a:r>
            <a:r>
              <a:rPr lang="es-ES_tradnl" dirty="0" smtClean="0"/>
              <a:t> (CAB), nos permite aplicar las acciones deseadas sobre los datos. .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717006"/>
            <a:ext cx="4584319" cy="12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5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51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Novedades en ICS/JB.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Multipanel</a:t>
            </a:r>
            <a:r>
              <a:rPr lang="es-ES_tradnl" dirty="0" smtClean="0"/>
              <a:t>. (</a:t>
            </a:r>
            <a:r>
              <a:rPr lang="es-ES_tradnl" dirty="0" err="1" smtClean="0"/>
              <a:t>Fragment</a:t>
            </a:r>
            <a:r>
              <a:rPr lang="es-ES_tradnl" dirty="0" smtClean="0"/>
              <a:t>) (ICS)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4221088"/>
            <a:ext cx="79208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Crear aplicaciones </a:t>
            </a:r>
            <a:r>
              <a:rPr lang="es-ES_tradnl" dirty="0"/>
              <a:t>que </a:t>
            </a:r>
            <a:r>
              <a:rPr lang="es-ES_tradnl" dirty="0" smtClean="0"/>
              <a:t>escalen </a:t>
            </a:r>
            <a:r>
              <a:rPr lang="es-ES_tradnl" dirty="0"/>
              <a:t>bien a través de diferentes formatos y tamaños de pantalla es </a:t>
            </a:r>
            <a:r>
              <a:rPr lang="es-ES_tradnl" dirty="0" smtClean="0"/>
              <a:t>MUY importante </a:t>
            </a:r>
            <a:r>
              <a:rPr lang="es-ES_tradnl" dirty="0"/>
              <a:t>en el mundo </a:t>
            </a:r>
            <a:r>
              <a:rPr lang="es-ES_tradnl" dirty="0" err="1"/>
              <a:t>Android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Diseños </a:t>
            </a:r>
            <a:r>
              <a:rPr lang="es-ES_tradnl" dirty="0" err="1" smtClean="0"/>
              <a:t>Multipanel</a:t>
            </a:r>
            <a:r>
              <a:rPr lang="es-ES_tradnl" dirty="0" smtClean="0"/>
              <a:t> permiten </a:t>
            </a:r>
            <a:r>
              <a:rPr lang="es-ES_tradnl" dirty="0"/>
              <a:t>combinar diferentes </a:t>
            </a:r>
            <a:r>
              <a:rPr lang="es-ES_tradnl" dirty="0" smtClean="0"/>
              <a:t>pantallas que se muestran </a:t>
            </a:r>
            <a:r>
              <a:rPr lang="es-ES_tradnl" dirty="0"/>
              <a:t>por separado en dispositivos más </a:t>
            </a:r>
            <a:r>
              <a:rPr lang="es-ES_tradnl" dirty="0" smtClean="0"/>
              <a:t>pequeños como teléfonos y se combinan en una sola pantalla en otros terminales mas grandes como </a:t>
            </a:r>
            <a:r>
              <a:rPr lang="es-ES_tradnl" dirty="0" err="1"/>
              <a:t>T</a:t>
            </a:r>
            <a:r>
              <a:rPr lang="es-ES_tradnl" dirty="0" err="1" smtClean="0"/>
              <a:t>ablets</a:t>
            </a:r>
            <a:r>
              <a:rPr lang="es-ES_tradnl" dirty="0" smtClean="0"/>
              <a:t> o TV.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71" y="2708920"/>
            <a:ext cx="4513785" cy="12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98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Gestos.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60848"/>
            <a:ext cx="7632848" cy="39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2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98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Gestos.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82437"/>
            <a:ext cx="7632848" cy="3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1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98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Gestos.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44824"/>
            <a:ext cx="2088232" cy="44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6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42484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Elementos de </a:t>
            </a:r>
            <a:r>
              <a:rPr lang="es-ES" sz="2800" dirty="0" err="1" smtClean="0"/>
              <a:t>Android</a:t>
            </a:r>
            <a:r>
              <a:rPr lang="es-ES" sz="2800" dirty="0" smtClean="0"/>
              <a:t>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pic>
        <p:nvPicPr>
          <p:cNvPr id="5" name="Imagen 4" descr="Captura de pantalla 2013-05-31 a la(s) 12.24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7020272" cy="47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99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3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Estructura.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1" y="1916832"/>
            <a:ext cx="762150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0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34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Estructura. Top </a:t>
            </a:r>
            <a:r>
              <a:rPr lang="es-ES" dirty="0" err="1" smtClean="0"/>
              <a:t>Level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Esta </a:t>
            </a:r>
            <a:r>
              <a:rPr lang="es-ES_tradnl" dirty="0"/>
              <a:t>es la primera pantalla que la gente ve </a:t>
            </a:r>
            <a:r>
              <a:rPr lang="es-ES_tradnl" dirty="0" smtClean="0"/>
              <a:t>al iniciar la aplicación, </a:t>
            </a:r>
            <a:r>
              <a:rPr lang="es-ES_tradnl" dirty="0"/>
              <a:t>por lo que debe ser una experiencia igualmente gratificante </a:t>
            </a:r>
            <a:r>
              <a:rPr lang="es-ES_tradnl" dirty="0" smtClean="0"/>
              <a:t>para la primera visita y para su uso frecuente.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3284984"/>
            <a:ext cx="792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Usar la barra de acciones para configurar la navegabilidad.</a:t>
            </a:r>
          </a:p>
          <a:p>
            <a:endParaRPr lang="es-ES_tradnl" dirty="0"/>
          </a:p>
          <a:p>
            <a:r>
              <a:rPr lang="es-ES_tradnl" dirty="0" smtClean="0"/>
              <a:t>Pestañas.</a:t>
            </a:r>
          </a:p>
          <a:p>
            <a:endParaRPr lang="es-ES_tradnl" dirty="0"/>
          </a:p>
          <a:p>
            <a:r>
              <a:rPr lang="es-ES_tradnl" dirty="0" smtClean="0"/>
              <a:t>Selectores.</a:t>
            </a:r>
          </a:p>
          <a:p>
            <a:endParaRPr lang="es-ES_tradnl" dirty="0"/>
          </a:p>
          <a:p>
            <a:r>
              <a:rPr lang="es-ES_tradnl" dirty="0" smtClean="0"/>
              <a:t>Menú oculto.</a:t>
            </a:r>
          </a:p>
          <a:p>
            <a:endParaRPr lang="es-ES_tradnl" dirty="0"/>
          </a:p>
          <a:p>
            <a:r>
              <a:rPr lang="es-ES_tradnl" dirty="0" smtClean="0"/>
              <a:t>Por lo general NO MEZCLAR!!!!</a:t>
            </a:r>
            <a:endParaRPr lang="es-ES_tradnl" dirty="0"/>
          </a:p>
        </p:txBody>
      </p:sp>
      <p:pic>
        <p:nvPicPr>
          <p:cNvPr id="3" name="Imagen 2" descr="Captura de pantalla 2013-06-03 a la(s) 12.35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789040"/>
            <a:ext cx="2160729" cy="3891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37112"/>
            <a:ext cx="1440160" cy="157005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789040"/>
            <a:ext cx="1512168" cy="23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5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255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Estructura. Categorizar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2708920"/>
            <a:ext cx="482453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U</a:t>
            </a:r>
            <a:r>
              <a:rPr lang="es-ES" dirty="0" smtClean="0"/>
              <a:t>s</a:t>
            </a:r>
            <a:r>
              <a:rPr lang="es-ES_tradnl" dirty="0" err="1" smtClean="0"/>
              <a:t>ar</a:t>
            </a:r>
            <a:r>
              <a:rPr lang="es-ES_tradnl" dirty="0" smtClean="0"/>
              <a:t> pestañas para la </a:t>
            </a:r>
            <a:r>
              <a:rPr lang="es-ES_tradnl" dirty="0" err="1" smtClean="0"/>
              <a:t>selecci</a:t>
            </a:r>
            <a:r>
              <a:rPr lang="es-ES" dirty="0" smtClean="0"/>
              <a:t>ó</a:t>
            </a:r>
            <a:r>
              <a:rPr lang="es-ES_tradnl" dirty="0" smtClean="0"/>
              <a:t>n de la categoría y los datos que pertenecen a dicha categoría.</a:t>
            </a:r>
          </a:p>
          <a:p>
            <a:endParaRPr lang="es-ES_tradnl" dirty="0" smtClean="0"/>
          </a:p>
          <a:p>
            <a:r>
              <a:rPr lang="es-ES_tradnl" dirty="0" smtClean="0"/>
              <a:t>Permitir filtrar dentro de las categorías.</a:t>
            </a:r>
          </a:p>
          <a:p>
            <a:endParaRPr lang="es-ES_tradnl" dirty="0"/>
          </a:p>
          <a:p>
            <a:endParaRPr lang="es-ES_tradnl" dirty="0" smtClean="0"/>
          </a:p>
          <a:p>
            <a:r>
              <a:rPr lang="es-ES_tradnl" dirty="0" smtClean="0"/>
              <a:t>Usar la barra de </a:t>
            </a:r>
            <a:r>
              <a:rPr lang="es-ES_tradnl" dirty="0" err="1" smtClean="0"/>
              <a:t>selecci</a:t>
            </a:r>
            <a:r>
              <a:rPr lang="es-ES" dirty="0" smtClean="0"/>
              <a:t>ó</a:t>
            </a:r>
            <a:r>
              <a:rPr lang="es-ES_tradnl" dirty="0" smtClean="0"/>
              <a:t>n </a:t>
            </a:r>
            <a:r>
              <a:rPr lang="es-ES_tradnl" dirty="0" smtClean="0"/>
              <a:t>múltiple para permitir seleccionar el contenido dentro de cada categoría.</a:t>
            </a:r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916832"/>
            <a:ext cx="2520280" cy="39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5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19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Estructura. Detalles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Permitir la navegación entre los detalles de los elementos del nivel anterior.</a:t>
            </a:r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36912"/>
            <a:ext cx="7128792" cy="378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0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46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Navegación.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1890697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Hay pocas cosas que frustran a los usuarios más de navegación básica que se comporta de maneras contradictorias e inesperadas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Up -&gt; Respeta la jerarquía. (Manual)</a:t>
            </a:r>
          </a:p>
          <a:p>
            <a:r>
              <a:rPr lang="es-ES_tradnl" dirty="0" smtClean="0"/>
              <a:t>B</a:t>
            </a:r>
            <a:r>
              <a:rPr lang="es-ES" dirty="0" smtClean="0"/>
              <a:t>a</a:t>
            </a:r>
            <a:r>
              <a:rPr lang="es-ES_tradnl" dirty="0" err="1" smtClean="0"/>
              <a:t>ck</a:t>
            </a:r>
            <a:r>
              <a:rPr lang="es-ES_tradnl" dirty="0" smtClean="0"/>
              <a:t> </a:t>
            </a:r>
            <a:r>
              <a:rPr lang="es-ES" dirty="0" smtClean="0"/>
              <a:t>–</a:t>
            </a:r>
            <a:r>
              <a:rPr lang="es-ES_tradnl" dirty="0" smtClean="0"/>
              <a:t>&gt; Orden cronológico inverso.(Diálogos, menú contextual, CAB, IME)</a:t>
            </a:r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439140"/>
            <a:ext cx="6552728" cy="33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0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46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Navegación.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060848"/>
            <a:ext cx="4248472" cy="46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8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46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Navegación.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96752"/>
            <a:ext cx="5184576" cy="554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51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408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Navegación. Notificaciones indirectas.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88840"/>
            <a:ext cx="4248472" cy="450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37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Navegación. </a:t>
            </a:r>
            <a:r>
              <a:rPr lang="es-ES" dirty="0" err="1" smtClean="0"/>
              <a:t>Popups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980728"/>
            <a:ext cx="4392488" cy="566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4032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Navegación.  Nivel de Aplicación.</a:t>
            </a:r>
          </a:p>
          <a:p>
            <a:endParaRPr lang="es-ES" dirty="0"/>
          </a:p>
          <a:p>
            <a:r>
              <a:rPr lang="es-ES_tradnl" dirty="0" smtClean="0"/>
              <a:t>Abrir Play </a:t>
            </a:r>
            <a:r>
              <a:rPr lang="es-ES_tradnl" dirty="0" err="1"/>
              <a:t>Store</a:t>
            </a:r>
            <a:r>
              <a:rPr lang="es-ES_tradnl" dirty="0"/>
              <a:t> desde su </a:t>
            </a:r>
            <a:r>
              <a:rPr lang="es-ES_tradnl" dirty="0" smtClean="0"/>
              <a:t>icono comienza una nueva </a:t>
            </a:r>
            <a:r>
              <a:rPr lang="es-ES_tradnl" dirty="0" err="1" smtClean="0"/>
              <a:t>Task</a:t>
            </a:r>
            <a:r>
              <a:rPr lang="es-ES_tradnl" dirty="0" smtClean="0"/>
              <a:t> “A” .</a:t>
            </a:r>
          </a:p>
          <a:p>
            <a:endParaRPr lang="es-ES_tradnl" dirty="0"/>
          </a:p>
          <a:p>
            <a:r>
              <a:rPr lang="es-ES_tradnl" dirty="0" smtClean="0"/>
              <a:t>Navegar a </a:t>
            </a:r>
            <a:r>
              <a:rPr lang="es-ES_tradnl" dirty="0"/>
              <a:t>través de la Play </a:t>
            </a:r>
            <a:r>
              <a:rPr lang="es-ES_tradnl" dirty="0" err="1" smtClean="0"/>
              <a:t>Store</a:t>
            </a:r>
            <a:r>
              <a:rPr lang="es-ES_tradnl" dirty="0" smtClean="0"/>
              <a:t> permanece </a:t>
            </a:r>
            <a:r>
              <a:rPr lang="es-ES_tradnl" dirty="0"/>
              <a:t>en la misma </a:t>
            </a:r>
            <a:r>
              <a:rPr lang="es-ES_tradnl" dirty="0" err="1" smtClean="0"/>
              <a:t>Task</a:t>
            </a:r>
            <a:r>
              <a:rPr lang="es-ES_tradnl" dirty="0" smtClean="0"/>
              <a:t>, </a:t>
            </a:r>
            <a:r>
              <a:rPr lang="es-ES_tradnl" dirty="0"/>
              <a:t>que </a:t>
            </a:r>
            <a:r>
              <a:rPr lang="es-ES_tradnl" dirty="0" smtClean="0"/>
              <a:t>se engrosa con las actividades recorridas.</a:t>
            </a:r>
          </a:p>
          <a:p>
            <a:endParaRPr lang="es-ES_tradnl" dirty="0"/>
          </a:p>
          <a:p>
            <a:r>
              <a:rPr lang="es-ES_tradnl" dirty="0" smtClean="0"/>
              <a:t>Compartir los detalles de un libro por </a:t>
            </a:r>
            <a:r>
              <a:rPr lang="es-ES_tradnl" dirty="0" err="1" smtClean="0"/>
              <a:t>GMail</a:t>
            </a:r>
            <a:r>
              <a:rPr lang="es-ES_tradnl" dirty="0" smtClean="0"/>
              <a:t>, abre una actividad de este dentro de la </a:t>
            </a:r>
            <a:r>
              <a:rPr lang="es-ES_tradnl" dirty="0" err="1" smtClean="0"/>
              <a:t>Task</a:t>
            </a:r>
            <a:r>
              <a:rPr lang="es-ES_tradnl" dirty="0" smtClean="0"/>
              <a:t> “A”.</a:t>
            </a:r>
            <a:endParaRPr lang="es-ES" dirty="0" smtClean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07840"/>
            <a:ext cx="4392488" cy="48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5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42484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Elementos de </a:t>
            </a:r>
            <a:r>
              <a:rPr lang="es-ES" sz="2800" dirty="0" err="1" smtClean="0"/>
              <a:t>Android</a:t>
            </a:r>
            <a:r>
              <a:rPr lang="es-ES" sz="2800" dirty="0" smtClean="0"/>
              <a:t>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216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Barras del sistema.</a:t>
            </a:r>
            <a:endParaRPr lang="es-ES" dirty="0"/>
          </a:p>
        </p:txBody>
      </p:sp>
      <p:pic>
        <p:nvPicPr>
          <p:cNvPr id="3" name="Imagen 2" descr="Captura de pantalla 2013-05-31 a la(s) 12.25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636912"/>
            <a:ext cx="4973520" cy="33843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2132856"/>
            <a:ext cx="586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 smtClean="0"/>
              <a:t>1 Status Bar. Muestra las notificaciones, la hora, la </a:t>
            </a:r>
            <a:r>
              <a:rPr lang="es-ES_tradnl" sz="1600" dirty="0" err="1" smtClean="0"/>
              <a:t>bateria</a:t>
            </a:r>
            <a:r>
              <a:rPr lang="es-ES_tradnl" sz="1600" dirty="0" smtClean="0"/>
              <a:t>, etc.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5536" y="2852936"/>
            <a:ext cx="35283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2 </a:t>
            </a:r>
            <a:r>
              <a:rPr lang="es-ES_tradnl" sz="1600" dirty="0" err="1" smtClean="0"/>
              <a:t>Navigation</a:t>
            </a:r>
            <a:r>
              <a:rPr lang="es-ES_tradnl" sz="1600" dirty="0" smtClean="0"/>
              <a:t> Bar. Botones de acción, Back, Home y </a:t>
            </a:r>
            <a:r>
              <a:rPr lang="es-ES_tradnl" sz="1600" dirty="0" err="1" smtClean="0"/>
              <a:t>Recents</a:t>
            </a:r>
            <a:r>
              <a:rPr lang="es-ES_tradnl" sz="1600" dirty="0" smtClean="0"/>
              <a:t> 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95536" y="3861048"/>
            <a:ext cx="35283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3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CombinedBar</a:t>
            </a:r>
            <a:r>
              <a:rPr lang="es-ES_tradnl" sz="1600" dirty="0" smtClean="0"/>
              <a:t>. En </a:t>
            </a:r>
            <a:r>
              <a:rPr lang="es-ES_tradnl" sz="1600" dirty="0" err="1" smtClean="0"/>
              <a:t>tablets</a:t>
            </a:r>
            <a:r>
              <a:rPr lang="es-ES_tradnl" sz="1600" dirty="0" smtClean="0"/>
              <a:t> se unen las dos barras.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152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Navegación.  Nivel de Aplicación.</a:t>
            </a:r>
          </a:p>
          <a:p>
            <a:endParaRPr lang="es-ES" dirty="0"/>
          </a:p>
          <a:p>
            <a:r>
              <a:rPr lang="es-ES_tradnl" dirty="0" smtClean="0"/>
              <a:t>La navegación es la que cabe esperar.</a:t>
            </a:r>
            <a:endParaRPr lang="es-ES" dirty="0" smtClean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76" y="1407840"/>
            <a:ext cx="4320551" cy="48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4032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Navegación.  Nivel de Aplicación.</a:t>
            </a:r>
          </a:p>
          <a:p>
            <a:endParaRPr lang="es-ES" dirty="0"/>
          </a:p>
          <a:p>
            <a:r>
              <a:rPr lang="es-ES_tradnl" dirty="0"/>
              <a:t>Sin embargo, al tocar </a:t>
            </a:r>
            <a:r>
              <a:rPr lang="es-ES_tradnl" dirty="0" smtClean="0"/>
              <a:t>Up, </a:t>
            </a:r>
            <a:r>
              <a:rPr lang="es-ES_tradnl" dirty="0"/>
              <a:t>el usuario indica </a:t>
            </a:r>
            <a:r>
              <a:rPr lang="es-ES_tradnl" dirty="0" smtClean="0"/>
              <a:t>su deseo </a:t>
            </a:r>
            <a:r>
              <a:rPr lang="es-ES_tradnl" dirty="0"/>
              <a:t>de permanecer dentro de </a:t>
            </a:r>
            <a:r>
              <a:rPr lang="es-ES_tradnl" dirty="0" err="1"/>
              <a:t>Gmail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Aparece </a:t>
            </a:r>
            <a:r>
              <a:rPr lang="es-ES_tradnl" dirty="0"/>
              <a:t>la actividad lista de conversaciones de </a:t>
            </a:r>
            <a:r>
              <a:rPr lang="es-ES_tradnl" dirty="0" err="1"/>
              <a:t>Gmail</a:t>
            </a:r>
            <a:r>
              <a:rPr lang="es-ES_tradnl" dirty="0"/>
              <a:t>, y se crea </a:t>
            </a:r>
            <a:r>
              <a:rPr lang="es-ES_tradnl" dirty="0" smtClean="0"/>
              <a:t>una nueva </a:t>
            </a:r>
            <a:r>
              <a:rPr lang="es-ES_tradnl" dirty="0" err="1" smtClean="0"/>
              <a:t>Task</a:t>
            </a:r>
            <a:r>
              <a:rPr lang="es-ES_tradnl" dirty="0" smtClean="0"/>
              <a:t> B. </a:t>
            </a:r>
          </a:p>
          <a:p>
            <a:endParaRPr lang="es-ES_tradnl" dirty="0"/>
          </a:p>
          <a:p>
            <a:r>
              <a:rPr lang="es-ES_tradnl" dirty="0" err="1" smtClean="0"/>
              <a:t>Task</a:t>
            </a:r>
            <a:r>
              <a:rPr lang="es-ES_tradnl" dirty="0" smtClean="0"/>
              <a:t> A persiste en segundo plano y </a:t>
            </a:r>
            <a:r>
              <a:rPr lang="es-ES_tradnl" dirty="0"/>
              <a:t>el usuario puede volver a ella más </a:t>
            </a:r>
            <a:r>
              <a:rPr lang="es-ES_tradnl" dirty="0" smtClean="0"/>
              <a:t>tarde desde “Recientes”.</a:t>
            </a:r>
            <a:endParaRPr lang="es-ES" dirty="0" smtClean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6" y="1407840"/>
            <a:ext cx="4209891" cy="48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59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Action</a:t>
            </a:r>
            <a:r>
              <a:rPr lang="es-ES_tradnl" dirty="0" smtClean="0"/>
              <a:t> Bar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1 Identidad de la aplicación/ Botón Up. El apocopado desaparece cunado estas en el nivel superior.</a:t>
            </a:r>
          </a:p>
          <a:p>
            <a:endParaRPr lang="es-ES" dirty="0"/>
          </a:p>
          <a:p>
            <a:r>
              <a:rPr lang="es-ES" dirty="0" smtClean="0"/>
              <a:t>2 View Control. Selector para cambiar entre distintas pantallas de la aplicación. Si no utilizamos este patrón muestra el título.</a:t>
            </a:r>
          </a:p>
          <a:p>
            <a:endParaRPr lang="es-ES" dirty="0"/>
          </a:p>
          <a:p>
            <a:r>
              <a:rPr lang="es-ES" dirty="0" smtClean="0"/>
              <a:t>3 Botones de Acción. Muestra los botones de acción.</a:t>
            </a:r>
          </a:p>
          <a:p>
            <a:endParaRPr lang="es-ES" dirty="0"/>
          </a:p>
          <a:p>
            <a:r>
              <a:rPr lang="es-ES" dirty="0" smtClean="0"/>
              <a:t>4 Listado de las acciones menos usadas en nuestra aplicación.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157192"/>
            <a:ext cx="5467392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Action</a:t>
            </a:r>
            <a:r>
              <a:rPr lang="es-ES_tradnl" dirty="0" smtClean="0"/>
              <a:t> Bar</a:t>
            </a:r>
            <a:r>
              <a:rPr lang="es-ES" dirty="0" smtClean="0"/>
              <a:t>. Split </a:t>
            </a:r>
            <a:r>
              <a:rPr lang="es-ES" dirty="0" err="1" smtClean="0"/>
              <a:t>Action</a:t>
            </a:r>
            <a:r>
              <a:rPr lang="es-ES" dirty="0" smtClean="0"/>
              <a:t> Bar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5040560" cy="38884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420888"/>
            <a:ext cx="2361397" cy="38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Action</a:t>
            </a:r>
            <a:r>
              <a:rPr lang="es-ES_tradnl" dirty="0" smtClean="0"/>
              <a:t> Bar</a:t>
            </a:r>
            <a:r>
              <a:rPr lang="es-ES" dirty="0" smtClean="0"/>
              <a:t>. </a:t>
            </a:r>
            <a:r>
              <a:rPr lang="es-ES" dirty="0" err="1" smtClean="0"/>
              <a:t>Action</a:t>
            </a:r>
            <a:r>
              <a:rPr lang="es-ES" dirty="0" smtClean="0"/>
              <a:t> </a:t>
            </a:r>
            <a:r>
              <a:rPr lang="es-ES" dirty="0" err="1" smtClean="0"/>
              <a:t>Buttons</a:t>
            </a:r>
            <a:endParaRPr lang="es-ES" dirty="0" smtClean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04864"/>
            <a:ext cx="6984776" cy="45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9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10" name="CuadroTexto 9"/>
          <p:cNvSpPr txBox="1"/>
          <p:nvPr/>
        </p:nvSpPr>
        <p:spPr>
          <a:xfrm>
            <a:off x="395536" y="2420888"/>
            <a:ext cx="83529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El </a:t>
            </a:r>
            <a:r>
              <a:rPr lang="es-ES_tradnl" dirty="0" smtClean="0"/>
              <a:t>“N</a:t>
            </a:r>
            <a:r>
              <a:rPr lang="es-ES" dirty="0" smtClean="0"/>
              <a:t>a</a:t>
            </a:r>
            <a:r>
              <a:rPr lang="es-ES_tradnl" dirty="0" err="1" smtClean="0"/>
              <a:t>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” es </a:t>
            </a:r>
            <a:r>
              <a:rPr lang="es-ES_tradnl" dirty="0"/>
              <a:t>un panel </a:t>
            </a:r>
            <a:r>
              <a:rPr lang="es-ES_tradnl" dirty="0" smtClean="0"/>
              <a:t>que se despliega desde </a:t>
            </a:r>
            <a:r>
              <a:rPr lang="es-ES_tradnl" dirty="0"/>
              <a:t>el borde izquierdo de la pantalla y muestra las opciones de navegación principal de la aplicación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Al expandirse NO oculta la barra de acción.</a:t>
            </a:r>
          </a:p>
          <a:p>
            <a:endParaRPr lang="es-ES_tradnl" dirty="0"/>
          </a:p>
          <a:p>
            <a:r>
              <a:rPr lang="es-ES_tradnl" dirty="0" smtClean="0"/>
              <a:t>Cuando está completamente extendido, modifica la barra de acción para mostrar el titulo de la aplicación.</a:t>
            </a:r>
          </a:p>
          <a:p>
            <a:endParaRPr lang="es-ES_tradnl" dirty="0"/>
          </a:p>
          <a:p>
            <a:r>
              <a:rPr lang="es-ES" dirty="0" smtClean="0"/>
              <a:t>Esconde los botones de acción, dejando solo el menú contextual.</a:t>
            </a:r>
          </a:p>
          <a:p>
            <a:endParaRPr lang="es-ES" dirty="0"/>
          </a:p>
          <a:p>
            <a:r>
              <a:rPr lang="es-ES" dirty="0" smtClean="0"/>
              <a:t>Podemos abrir el panel deslizando el dedo de izquierda a derecha o pulsando sobre el botón Up, que deja de tener tal funcionalidad para actuar como mecanismo de ocultación, cambia su apocopado por tres líneas.</a:t>
            </a:r>
          </a:p>
        </p:txBody>
      </p:sp>
    </p:spTree>
    <p:extLst>
      <p:ext uri="{BB962C8B-B14F-4D97-AF65-F5344CB8AC3E}">
        <p14:creationId xmlns:p14="http://schemas.microsoft.com/office/powerpoint/2010/main" val="127945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7848872" cy="364513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2420888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76217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10" name="CuadroTexto 9"/>
          <p:cNvSpPr txBox="1"/>
          <p:nvPr/>
        </p:nvSpPr>
        <p:spPr>
          <a:xfrm>
            <a:off x="323528" y="2420888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Podemos ocultar el panel de menú:</a:t>
            </a:r>
          </a:p>
          <a:p>
            <a:endParaRPr lang="es-ES_tradnl" dirty="0"/>
          </a:p>
          <a:p>
            <a:r>
              <a:rPr lang="es-ES_tradnl" dirty="0" smtClean="0"/>
              <a:t>Cocando en su contenido</a:t>
            </a:r>
          </a:p>
          <a:p>
            <a:endParaRPr lang="es-ES_tradnl" dirty="0"/>
          </a:p>
          <a:p>
            <a:r>
              <a:rPr lang="es-ES_tradnl" dirty="0" smtClean="0"/>
              <a:t>Arrastrando el menú a la izquierda.</a:t>
            </a:r>
          </a:p>
          <a:p>
            <a:endParaRPr lang="es-ES_tradnl" dirty="0"/>
          </a:p>
          <a:p>
            <a:r>
              <a:rPr lang="es-ES" dirty="0" smtClean="0"/>
              <a:t>T</a:t>
            </a:r>
            <a:r>
              <a:rPr lang="es-ES_tradnl" dirty="0" err="1" smtClean="0"/>
              <a:t>ocando</a:t>
            </a:r>
            <a:r>
              <a:rPr lang="es-ES_tradnl" dirty="0" smtClean="0"/>
              <a:t> en el botón Up.</a:t>
            </a:r>
          </a:p>
          <a:p>
            <a:endParaRPr lang="es-ES_tradnl" dirty="0"/>
          </a:p>
          <a:p>
            <a:r>
              <a:rPr lang="es-ES_tradnl" dirty="0" smtClean="0"/>
              <a:t>Presionando la </a:t>
            </a:r>
            <a:r>
              <a:rPr lang="es-ES_tradnl" dirty="0" err="1" smtClean="0"/>
              <a:t>teclaback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3 a la(s) 18.07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72" y="4221088"/>
            <a:ext cx="5678189" cy="26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10" name="CuadroTexto 9"/>
          <p:cNvSpPr txBox="1"/>
          <p:nvPr/>
        </p:nvSpPr>
        <p:spPr>
          <a:xfrm>
            <a:off x="323528" y="242088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Navegación cruzada entre niveles profundos de nuestra aplicación.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924944"/>
            <a:ext cx="4176464" cy="3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5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10" name="CuadroTexto 9"/>
          <p:cNvSpPr txBox="1"/>
          <p:nvPr/>
        </p:nvSpPr>
        <p:spPr>
          <a:xfrm>
            <a:off x="323528" y="22048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Navegación muy anidada. </a:t>
            </a:r>
            <a:r>
              <a:rPr lang="es-ES" dirty="0" err="1" smtClean="0"/>
              <a:t>Back..back</a:t>
            </a:r>
            <a:r>
              <a:rPr lang="es-ES" dirty="0" smtClean="0"/>
              <a:t>…</a:t>
            </a:r>
            <a:r>
              <a:rPr lang="es-ES" dirty="0" err="1" smtClean="0"/>
              <a:t>back..back..back</a:t>
            </a:r>
            <a:r>
              <a:rPr lang="es-ES" dirty="0" smtClean="0"/>
              <a:t>……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708920"/>
            <a:ext cx="4752528" cy="37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2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42484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Elementos de </a:t>
            </a:r>
            <a:r>
              <a:rPr lang="es-ES" sz="2800" dirty="0" err="1" smtClean="0"/>
              <a:t>Android</a:t>
            </a:r>
            <a:r>
              <a:rPr lang="es-ES" sz="2800" dirty="0" smtClean="0"/>
              <a:t>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Notificaciones.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988839"/>
            <a:ext cx="2232248" cy="392277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7" y="2132856"/>
            <a:ext cx="5904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Las notificaciones son mensajes breves </a:t>
            </a:r>
            <a:r>
              <a:rPr lang="es-ES_tradnl" sz="1600" dirty="0" smtClean="0"/>
              <a:t>a los que </a:t>
            </a:r>
            <a:r>
              <a:rPr lang="es-ES_tradnl" sz="1600" dirty="0"/>
              <a:t>los usuarios pueden acceder en cualquier momento desde la barra de estado. </a:t>
            </a:r>
            <a:endParaRPr lang="es-ES_tradnl" sz="1600" dirty="0" smtClean="0"/>
          </a:p>
          <a:p>
            <a:endParaRPr lang="es-ES_tradnl" sz="1600" dirty="0"/>
          </a:p>
          <a:p>
            <a:r>
              <a:rPr lang="es-ES_tradnl" sz="1600" dirty="0" smtClean="0"/>
              <a:t>Proporcionan </a:t>
            </a:r>
            <a:r>
              <a:rPr lang="es-ES_tradnl" sz="1600" dirty="0"/>
              <a:t>actualizaciones, recordatorios o información que es importante, pero no lo suficientemente </a:t>
            </a:r>
            <a:r>
              <a:rPr lang="es-ES_tradnl" sz="1600" dirty="0" smtClean="0"/>
              <a:t>importante </a:t>
            </a:r>
            <a:r>
              <a:rPr lang="es-ES_tradnl" sz="1600" dirty="0"/>
              <a:t>como para justificar la interrupción del usuario. </a:t>
            </a:r>
            <a:endParaRPr lang="es-ES_tradnl" sz="1600" dirty="0" smtClean="0"/>
          </a:p>
          <a:p>
            <a:endParaRPr lang="es-ES_tradnl" sz="1600" dirty="0"/>
          </a:p>
          <a:p>
            <a:r>
              <a:rPr lang="es-ES_tradnl" sz="1600" dirty="0" smtClean="0"/>
              <a:t>Tocar </a:t>
            </a:r>
            <a:r>
              <a:rPr lang="es-ES_tradnl" sz="1600" dirty="0"/>
              <a:t>una notificación abre la aplicación </a:t>
            </a:r>
            <a:r>
              <a:rPr lang="es-ES_tradnl" sz="1600" dirty="0" smtClean="0"/>
              <a:t>asociada a esta.</a:t>
            </a:r>
          </a:p>
          <a:p>
            <a:endParaRPr lang="es-ES_tradnl" sz="1600" dirty="0"/>
          </a:p>
          <a:p>
            <a:r>
              <a:rPr lang="es-ES_tradnl" sz="1600" dirty="0"/>
              <a:t>Las notificaciones se pueden ampliar para descubrir más detalles y </a:t>
            </a:r>
            <a:r>
              <a:rPr lang="es-ES_tradnl" sz="1600" dirty="0" smtClean="0"/>
              <a:t>acciones. </a:t>
            </a:r>
          </a:p>
          <a:p>
            <a:endParaRPr lang="es-ES_tradnl" sz="1600" dirty="0"/>
          </a:p>
          <a:p>
            <a:r>
              <a:rPr lang="es-ES_tradnl" sz="1600" dirty="0"/>
              <a:t>Deslizar una notificación a</a:t>
            </a:r>
            <a:r>
              <a:rPr lang="es-ES_tradnl" sz="1600" dirty="0" smtClean="0"/>
              <a:t> </a:t>
            </a:r>
            <a:r>
              <a:rPr lang="es-ES_tradnl" sz="1600" dirty="0"/>
              <a:t>la derecha o hacia la izquierda </a:t>
            </a:r>
            <a:r>
              <a:rPr lang="es-ES_tradnl" sz="1600" dirty="0" smtClean="0"/>
              <a:t>la </a:t>
            </a:r>
            <a:r>
              <a:rPr lang="es-ES_tradnl" sz="1600" dirty="0"/>
              <a:t>elimina del buzón de notificaciones.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56009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10" name="CuadroTexto 9"/>
          <p:cNvSpPr txBox="1"/>
          <p:nvPr/>
        </p:nvSpPr>
        <p:spPr>
          <a:xfrm>
            <a:off x="323528" y="220486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Navegación </a:t>
            </a:r>
            <a:r>
              <a:rPr lang="es-ES_tradnl" dirty="0" smtClean="0"/>
              <a:t>centralizada.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556791"/>
            <a:ext cx="5472608" cy="49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1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10" name="CuadroTexto 9"/>
          <p:cNvSpPr txBox="1"/>
          <p:nvPr/>
        </p:nvSpPr>
        <p:spPr>
          <a:xfrm>
            <a:off x="323528" y="2204864"/>
            <a:ext cx="5040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Estructura las vistas de </a:t>
            </a:r>
            <a:r>
              <a:rPr lang="es-ES_tradnl" dirty="0"/>
              <a:t>navegación mediante </a:t>
            </a:r>
            <a:r>
              <a:rPr lang="es-ES_tradnl" dirty="0" smtClean="0"/>
              <a:t>títulos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</a:t>
            </a:r>
            <a:r>
              <a:rPr lang="es-ES_tradnl" dirty="0"/>
              <a:t>títulos no son interactivos, pero </a:t>
            </a:r>
            <a:r>
              <a:rPr lang="es-ES_tradnl" dirty="0" smtClean="0"/>
              <a:t>podemos organizar las vistas </a:t>
            </a:r>
            <a:r>
              <a:rPr lang="es-ES_tradnl" dirty="0"/>
              <a:t>en temas </a:t>
            </a:r>
            <a:r>
              <a:rPr lang="es-ES_tradnl" dirty="0" smtClean="0"/>
              <a:t>funcionales.</a:t>
            </a:r>
          </a:p>
          <a:p>
            <a:endParaRPr lang="es-ES_tradnl" dirty="0"/>
          </a:p>
          <a:p>
            <a:r>
              <a:rPr lang="es-ES_tradnl" dirty="0" smtClean="0"/>
              <a:t>Las vistas pueden </a:t>
            </a:r>
            <a:r>
              <a:rPr lang="es-ES_tradnl" dirty="0"/>
              <a:t>tener iconos principales opcionales, así como contadores finales.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contadores sirven para </a:t>
            </a:r>
            <a:r>
              <a:rPr lang="es-ES_tradnl" dirty="0"/>
              <a:t>informar a los usuarios acerca de un </a:t>
            </a:r>
            <a:r>
              <a:rPr lang="es-ES_tradnl" dirty="0" smtClean="0"/>
              <a:t>cambio en </a:t>
            </a:r>
            <a:r>
              <a:rPr lang="es-ES_tradnl" dirty="0"/>
              <a:t>la vista correspondiente.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924944"/>
            <a:ext cx="3125260" cy="38164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16832"/>
            <a:ext cx="3125260" cy="6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0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Multipanel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467544" y="2204864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Android</a:t>
            </a:r>
            <a:r>
              <a:rPr lang="es-ES_tradnl" dirty="0" smtClean="0"/>
              <a:t> está presente en dispositivos de diferentes tamaños </a:t>
            </a:r>
            <a:r>
              <a:rPr lang="es-ES_tradnl" dirty="0"/>
              <a:t>de pantalla y tipos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 Debemos conseguir una aplicación que proporcione </a:t>
            </a:r>
            <a:r>
              <a:rPr lang="es-ES_tradnl" dirty="0"/>
              <a:t>constantemente una disposición equilibrada y estéticamente agradable, ajustando su contenido a la pantalla de diferentes tamaños y orientaciones.</a:t>
            </a:r>
          </a:p>
          <a:p>
            <a:endParaRPr lang="es-ES_tradnl" dirty="0"/>
          </a:p>
          <a:p>
            <a:r>
              <a:rPr lang="es-ES_tradnl" dirty="0"/>
              <a:t>Los paneles son una gran manera para </a:t>
            </a:r>
            <a:r>
              <a:rPr lang="es-ES_tradnl" dirty="0" smtClean="0"/>
              <a:t>que la aplicación logre </a:t>
            </a:r>
            <a:r>
              <a:rPr lang="es-ES_tradnl" dirty="0"/>
              <a:t>este objetivo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Permiten combinar </a:t>
            </a:r>
            <a:r>
              <a:rPr lang="es-ES_tradnl" dirty="0"/>
              <a:t>varias vistas en una vista </a:t>
            </a:r>
            <a:r>
              <a:rPr lang="es-ES_tradnl" dirty="0" smtClean="0"/>
              <a:t>compuesta </a:t>
            </a:r>
            <a:r>
              <a:rPr lang="es-ES_tradnl" dirty="0"/>
              <a:t>cuando </a:t>
            </a:r>
            <a:r>
              <a:rPr lang="es-ES_tradnl" dirty="0" smtClean="0"/>
              <a:t>disponemos del espacio suficiente o mostrar estas vistas de forma independiente si no lo tenemos.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60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Multipanel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276872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En los dispositivos </a:t>
            </a:r>
            <a:r>
              <a:rPr lang="es-ES_tradnl" dirty="0" smtClean="0"/>
              <a:t>pequeños el contenido </a:t>
            </a:r>
            <a:r>
              <a:rPr lang="es-ES_tradnl" dirty="0"/>
              <a:t>es generalmente dividido en </a:t>
            </a:r>
            <a:r>
              <a:rPr lang="es-ES_tradnl" dirty="0" smtClean="0"/>
              <a:t>la </a:t>
            </a:r>
            <a:r>
              <a:rPr lang="es-ES_tradnl" dirty="0"/>
              <a:t>vista de lista y la vista de detalle</a:t>
            </a:r>
            <a:endParaRPr lang="es-ES" dirty="0"/>
          </a:p>
        </p:txBody>
      </p:sp>
      <p:pic>
        <p:nvPicPr>
          <p:cNvPr id="5" name="Imagen 4" descr="Captura de pantalla 2013-06-03 a la(s) 18.36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068960"/>
            <a:ext cx="4716016" cy="35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5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Multipanel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276872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En los dispositivos </a:t>
            </a:r>
            <a:r>
              <a:rPr lang="es-ES_tradnl" dirty="0" smtClean="0"/>
              <a:t>grandes podemos unificar ambas vistas en una sola.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24944"/>
            <a:ext cx="5832648" cy="36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9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Multipanel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276872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extrapolar este patrón a los cambios de orientación.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70" y="2924944"/>
            <a:ext cx="4578300" cy="36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</a:t>
            </a:r>
            <a:r>
              <a:rPr lang="es-ES_tradnl" dirty="0" err="1" smtClean="0"/>
              <a:t>Views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276872"/>
            <a:ext cx="856895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La navegación </a:t>
            </a:r>
            <a:r>
              <a:rPr lang="es-ES_tradnl" dirty="0"/>
              <a:t>eficiente es una de las piedras angulares de una aplicación bien diseñada.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Mientras </a:t>
            </a:r>
            <a:r>
              <a:rPr lang="es-ES_tradnl" dirty="0"/>
              <a:t>que las aplicaciones se construyen generalmente de forma jerárquica, hay casos en que la navegación </a:t>
            </a:r>
            <a:r>
              <a:rPr lang="es-ES_tradnl" dirty="0" smtClean="0"/>
              <a:t>horizontal </a:t>
            </a:r>
            <a:r>
              <a:rPr lang="es-ES_tradnl" dirty="0"/>
              <a:t>puede aplanar las jerarquías verticales y que el acceso a los elementos de datos relacionados con </a:t>
            </a:r>
            <a:r>
              <a:rPr lang="es-ES_tradnl" dirty="0" smtClean="0"/>
              <a:t>estos sea </a:t>
            </a:r>
            <a:r>
              <a:rPr lang="es-ES_tradnl" dirty="0"/>
              <a:t>más rápido y más agradable.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“</a:t>
            </a:r>
            <a:r>
              <a:rPr lang="es-ES_tradnl" dirty="0" err="1" smtClean="0"/>
              <a:t>Swipe</a:t>
            </a:r>
            <a:r>
              <a:rPr lang="es-ES_tradnl" dirty="0" smtClean="0"/>
              <a:t>” permite </a:t>
            </a:r>
            <a:r>
              <a:rPr lang="es-ES_tradnl" dirty="0"/>
              <a:t>al usuario moverse de manera eficiente de un elemento a otro usando un simple gesto y con ello hacer que los datos de navegación y el consumo de una experiencia más fluida.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35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</a:t>
            </a:r>
            <a:r>
              <a:rPr lang="es-ES_tradnl" dirty="0" err="1" smtClean="0"/>
              <a:t>Views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276872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Evitar el “</a:t>
            </a:r>
            <a:r>
              <a:rPr lang="es-ES_tradnl" dirty="0" err="1" smtClean="0"/>
              <a:t>pogo-sticking</a:t>
            </a:r>
            <a:r>
              <a:rPr lang="es-ES_tradnl" dirty="0" smtClean="0"/>
              <a:t>” con </a:t>
            </a:r>
            <a:r>
              <a:rPr lang="es-ES_tradnl" dirty="0"/>
              <a:t>el gesto de deslizar para navegar a la siguiente / anterior </a:t>
            </a:r>
            <a:r>
              <a:rPr lang="es-ES_tradnl" dirty="0" smtClean="0"/>
              <a:t>vista.</a:t>
            </a:r>
            <a:endParaRPr lang="es-ES" dirty="0"/>
          </a:p>
        </p:txBody>
      </p:sp>
      <p:pic>
        <p:nvPicPr>
          <p:cNvPr id="4" name="Imagen 3" descr="Captura de pantalla 2013-06-03 a la(s) 18.42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68960"/>
            <a:ext cx="6840760" cy="3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</a:t>
            </a:r>
            <a:r>
              <a:rPr lang="es-ES_tradnl" dirty="0" err="1" smtClean="0"/>
              <a:t>Views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276872"/>
            <a:ext cx="50405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implementar la acción de “</a:t>
            </a:r>
            <a:r>
              <a:rPr lang="es-ES_tradnl" dirty="0" err="1" smtClean="0"/>
              <a:t>swipe</a:t>
            </a:r>
            <a:r>
              <a:rPr lang="es-ES_tradnl" dirty="0" smtClean="0"/>
              <a:t>” para </a:t>
            </a:r>
            <a:r>
              <a:rPr lang="es-ES_tradnl" dirty="0"/>
              <a:t>navegar rápidamente entre vistas de detalle o </a:t>
            </a:r>
            <a:r>
              <a:rPr lang="es-ES_tradnl" dirty="0" smtClean="0"/>
              <a:t>pestañas.</a:t>
            </a:r>
          </a:p>
          <a:p>
            <a:endParaRPr lang="es-ES_tradnl" dirty="0" smtClean="0"/>
          </a:p>
          <a:p>
            <a:r>
              <a:rPr lang="es-ES_tradnl" dirty="0" smtClean="0"/>
              <a:t>Usar “</a:t>
            </a:r>
            <a:r>
              <a:rPr lang="es-ES_tradnl" dirty="0" err="1" smtClean="0"/>
              <a:t>swipe</a:t>
            </a:r>
            <a:r>
              <a:rPr lang="es-ES_tradnl" dirty="0" smtClean="0"/>
              <a:t>” como el sustituto de los botones avanzar y retroceder de la antigüedad.</a:t>
            </a:r>
          </a:p>
          <a:p>
            <a:endParaRPr lang="es-ES_tradnl" dirty="0"/>
          </a:p>
          <a:p>
            <a:r>
              <a:rPr lang="es-ES_tradnl" dirty="0" smtClean="0"/>
              <a:t>Podemos usar “</a:t>
            </a:r>
            <a:r>
              <a:rPr lang="es-ES_tradnl" dirty="0" err="1" smtClean="0"/>
              <a:t>swipe</a:t>
            </a:r>
            <a:r>
              <a:rPr lang="es-ES_tradnl" dirty="0" smtClean="0"/>
              <a:t>” para </a:t>
            </a:r>
            <a:r>
              <a:rPr lang="es-ES_tradnl" dirty="0"/>
              <a:t>añadir información </a:t>
            </a:r>
            <a:r>
              <a:rPr lang="es-ES_tradnl" dirty="0" smtClean="0"/>
              <a:t>adicional a la vista que se está mostrando.</a:t>
            </a:r>
          </a:p>
          <a:p>
            <a:endParaRPr lang="es-ES_tradnl" dirty="0"/>
          </a:p>
          <a:p>
            <a:r>
              <a:rPr lang="es-ES_tradnl" dirty="0" smtClean="0"/>
              <a:t>“</a:t>
            </a:r>
            <a:r>
              <a:rPr lang="es-ES_tradnl" dirty="0" err="1" smtClean="0"/>
              <a:t>Swipe</a:t>
            </a:r>
            <a:r>
              <a:rPr lang="es-ES_tradnl" dirty="0" smtClean="0"/>
              <a:t>” es el patrón ideal para mostrar de forma mas amigable pantallas con mucha carga visual, repartiendo los componentes en distintas pantallas al estilo de un “asistente”.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124744"/>
            <a:ext cx="2952328" cy="539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Selección.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132856"/>
            <a:ext cx="849694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Android cambia el patrón “Pulsación Larga” de ser el patrón de menú contextual a ser el patrón para selección.</a:t>
            </a:r>
          </a:p>
          <a:p>
            <a:endParaRPr lang="es-ES_tradnl" dirty="0"/>
          </a:p>
          <a:p>
            <a:r>
              <a:rPr lang="es-ES_tradnl" dirty="0" smtClean="0"/>
              <a:t>Ahora hacemos uso de la “CAB” para gestionar las acciones sobre una selección.</a:t>
            </a:r>
          </a:p>
          <a:p>
            <a:endParaRPr lang="es-ES_tradnl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501008"/>
            <a:ext cx="3888432" cy="3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1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42484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Elementos de </a:t>
            </a:r>
            <a:r>
              <a:rPr lang="es-ES" sz="2800" dirty="0" err="1" smtClean="0"/>
              <a:t>Android</a:t>
            </a:r>
            <a:r>
              <a:rPr lang="es-ES" sz="2800" dirty="0" smtClean="0"/>
              <a:t>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435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Elementos comunes en las aplicaciones.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24" y="1988839"/>
            <a:ext cx="2121615" cy="392277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5976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1 </a:t>
            </a:r>
            <a:r>
              <a:rPr lang="es-ES_tradnl" sz="1600" dirty="0" err="1" smtClean="0"/>
              <a:t>Main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Action</a:t>
            </a:r>
            <a:r>
              <a:rPr lang="es-ES_tradnl" sz="1600" dirty="0" smtClean="0"/>
              <a:t> Bar.</a:t>
            </a:r>
          </a:p>
          <a:p>
            <a:r>
              <a:rPr lang="es-ES_tradnl" sz="1600" dirty="0"/>
              <a:t>El centro de mando y control para </a:t>
            </a:r>
            <a:r>
              <a:rPr lang="es-ES_tradnl" sz="1600" dirty="0" smtClean="0"/>
              <a:t>la </a:t>
            </a:r>
            <a:r>
              <a:rPr lang="es-ES_tradnl" sz="1600" dirty="0"/>
              <a:t>aplicación. La barra de acción principal incluye elementos para navegar por </a:t>
            </a:r>
            <a:r>
              <a:rPr lang="es-ES_tradnl" sz="1600" dirty="0" smtClean="0"/>
              <a:t>las pantallas de la aplicación, </a:t>
            </a:r>
            <a:r>
              <a:rPr lang="es-ES_tradnl" sz="1600" dirty="0"/>
              <a:t>así como </a:t>
            </a:r>
            <a:r>
              <a:rPr lang="es-ES_tradnl" sz="1600" dirty="0" smtClean="0"/>
              <a:t>acceso a las </a:t>
            </a:r>
            <a:r>
              <a:rPr lang="es-ES_tradnl" sz="1600" dirty="0"/>
              <a:t>acciones más importantes.</a:t>
            </a:r>
            <a:endParaRPr lang="es-ES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3212976"/>
            <a:ext cx="58326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2 View </a:t>
            </a:r>
            <a:r>
              <a:rPr lang="es-ES_tradnl" sz="1600" dirty="0"/>
              <a:t>Control. </a:t>
            </a:r>
            <a:endParaRPr lang="es-ES_tradnl" sz="1600" dirty="0" smtClean="0"/>
          </a:p>
          <a:p>
            <a:r>
              <a:rPr lang="es-ES_tradnl" sz="1600" dirty="0" smtClean="0"/>
              <a:t>El </a:t>
            </a:r>
            <a:r>
              <a:rPr lang="es-ES_tradnl" sz="1600" dirty="0"/>
              <a:t>centro de mando y control para su aplicación. La barra de acción principal incluye elementos para navegar por la jerarquía y la opinión de su aplicación, así como las superficies de las acciones más importantes.</a:t>
            </a:r>
            <a:endParaRPr lang="es-ES_tradnl" sz="1600" dirty="0" smtClean="0"/>
          </a:p>
          <a:p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23528" y="4581128"/>
            <a:ext cx="56886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3</a:t>
            </a:r>
            <a:r>
              <a:rPr lang="es-ES_tradnl" sz="1600" dirty="0" smtClean="0"/>
              <a:t> Content </a:t>
            </a:r>
            <a:r>
              <a:rPr lang="es-ES_tradnl" sz="1600" dirty="0" err="1" smtClean="0"/>
              <a:t>Area</a:t>
            </a:r>
            <a:r>
              <a:rPr lang="es-ES_tradnl" sz="1600" dirty="0" smtClean="0"/>
              <a:t>.</a:t>
            </a:r>
          </a:p>
          <a:p>
            <a:r>
              <a:rPr lang="es-ES_tradnl" sz="1600" dirty="0" smtClean="0"/>
              <a:t>Espacio de nuestra aplicación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23528" y="5232102"/>
            <a:ext cx="6192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4 Split </a:t>
            </a:r>
            <a:r>
              <a:rPr lang="es-ES_tradnl" sz="1600" dirty="0" err="1" smtClean="0"/>
              <a:t>Action</a:t>
            </a:r>
            <a:r>
              <a:rPr lang="es-ES_tradnl" sz="1600" dirty="0" smtClean="0"/>
              <a:t> </a:t>
            </a:r>
            <a:r>
              <a:rPr lang="es-ES_tradnl" sz="1600" dirty="0"/>
              <a:t>Bar. </a:t>
            </a:r>
            <a:endParaRPr lang="es-ES_tradnl" sz="1600" dirty="0" smtClean="0"/>
          </a:p>
          <a:p>
            <a:r>
              <a:rPr lang="es-ES_tradnl" sz="1600" dirty="0" smtClean="0"/>
              <a:t>Proporciona una </a:t>
            </a:r>
            <a:r>
              <a:rPr lang="es-ES_tradnl" sz="1600" dirty="0"/>
              <a:t>manera de distribuir acciones a través de las barras adicionales </a:t>
            </a:r>
            <a:r>
              <a:rPr lang="es-ES_tradnl" sz="1600" dirty="0" smtClean="0"/>
              <a:t>situadas debajo </a:t>
            </a:r>
            <a:r>
              <a:rPr lang="es-ES_tradnl" sz="1600" dirty="0"/>
              <a:t>de la barra de acción principal o en la parte inferior de la pantalla</a:t>
            </a:r>
            <a:r>
              <a:rPr lang="es-ES_tradnl" sz="1600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339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34076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Notificaciones.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1779686"/>
            <a:ext cx="8496944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sistema de </a:t>
            </a:r>
            <a:r>
              <a:rPr lang="es-ES_tradnl" dirty="0" smtClean="0"/>
              <a:t>notificaciones </a:t>
            </a:r>
            <a:r>
              <a:rPr lang="es-ES_tradnl" dirty="0"/>
              <a:t>permite a </a:t>
            </a:r>
            <a:r>
              <a:rPr lang="es-ES_tradnl" dirty="0" smtClean="0"/>
              <a:t>la aplicación </a:t>
            </a:r>
            <a:r>
              <a:rPr lang="es-ES_tradnl" dirty="0"/>
              <a:t>mantener al usuario informado acerca de los eventos, </a:t>
            </a:r>
            <a:r>
              <a:rPr lang="es-ES_tradnl" dirty="0" smtClean="0"/>
              <a:t>como </a:t>
            </a:r>
            <a:r>
              <a:rPr lang="es-ES_tradnl" dirty="0"/>
              <a:t>nuevos mensajes de chat o un evento del calendario.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Es el canal </a:t>
            </a:r>
            <a:r>
              <a:rPr lang="es-ES_tradnl" dirty="0"/>
              <a:t>de noticias que alerta al usuario de </a:t>
            </a:r>
            <a:r>
              <a:rPr lang="es-ES_tradnl" dirty="0" smtClean="0"/>
              <a:t>eventos importantes a </a:t>
            </a:r>
            <a:r>
              <a:rPr lang="es-ES_tradnl" dirty="0"/>
              <a:t>medida que </a:t>
            </a:r>
            <a:r>
              <a:rPr lang="es-ES_tradnl" dirty="0" smtClean="0"/>
              <a:t>ocurren. </a:t>
            </a:r>
          </a:p>
          <a:p>
            <a:endParaRPr lang="es-ES_tradnl" dirty="0"/>
          </a:p>
          <a:p>
            <a:r>
              <a:rPr lang="es-ES_tradnl" dirty="0" smtClean="0"/>
              <a:t>Lo podemos ver como un registro </a:t>
            </a:r>
            <a:r>
              <a:rPr lang="es-ES_tradnl" dirty="0"/>
              <a:t>que narra los eventos mientras el usuario no está prestando atención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Las notificaciones pueden incluir acciones que permiten al usuario </a:t>
            </a:r>
            <a:r>
              <a:rPr lang="es-ES_tradnl" dirty="0" smtClean="0"/>
              <a:t>interactuar con nuestra aplicación.</a:t>
            </a:r>
          </a:p>
          <a:p>
            <a:endParaRPr lang="es-ES_tradnl" dirty="0"/>
          </a:p>
          <a:p>
            <a:r>
              <a:rPr lang="es-ES_tradnl" dirty="0" smtClean="0"/>
              <a:t>Se </a:t>
            </a:r>
            <a:r>
              <a:rPr lang="es-ES_tradnl" dirty="0"/>
              <a:t>pueden expandir para </a:t>
            </a:r>
            <a:r>
              <a:rPr lang="es-ES_tradnl" dirty="0" smtClean="0"/>
              <a:t>mostrar información adicional.</a:t>
            </a:r>
          </a:p>
          <a:p>
            <a:endParaRPr lang="es-ES_tradnl" dirty="0" smtClean="0"/>
          </a:p>
          <a:p>
            <a:r>
              <a:rPr lang="es-ES_tradnl" dirty="0" smtClean="0"/>
              <a:t>Podemos ordenar </a:t>
            </a:r>
            <a:r>
              <a:rPr lang="es-ES_tradnl" dirty="0"/>
              <a:t>las notificaciones </a:t>
            </a:r>
            <a:r>
              <a:rPr lang="es-ES_tradnl" dirty="0" smtClean="0"/>
              <a:t>por importancia </a:t>
            </a:r>
            <a:r>
              <a:rPr lang="es-ES_tradnl" dirty="0"/>
              <a:t>en lugar de </a:t>
            </a:r>
            <a:r>
              <a:rPr lang="es-ES_tradnl" dirty="0" smtClean="0"/>
              <a:t>por tiempo </a:t>
            </a:r>
            <a:r>
              <a:rPr lang="es-ES_tradnl" dirty="0"/>
              <a:t>solamente.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52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Notificaciones.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132856"/>
            <a:ext cx="84969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</a:t>
            </a:r>
            <a:r>
              <a:rPr lang="es-ES" dirty="0" smtClean="0"/>
              <a:t>a</a:t>
            </a:r>
            <a:r>
              <a:rPr lang="es-ES_tradnl" dirty="0" smtClean="0"/>
              <a:t>s notificaciones </a:t>
            </a:r>
            <a:r>
              <a:rPr lang="es-ES_tradnl" dirty="0"/>
              <a:t>consisten en un diseño de base, incluyendo:</a:t>
            </a:r>
          </a:p>
          <a:p>
            <a:endParaRPr lang="es-ES_tradnl" dirty="0"/>
          </a:p>
          <a:p>
            <a:r>
              <a:rPr lang="es-ES_tradnl" dirty="0" smtClean="0"/>
              <a:t>Icono </a:t>
            </a:r>
            <a:r>
              <a:rPr lang="es-ES_tradnl" dirty="0"/>
              <a:t>de notificación de la </a:t>
            </a:r>
            <a:r>
              <a:rPr lang="es-ES_tradnl" dirty="0" smtClean="0"/>
              <a:t>aplicación.</a:t>
            </a:r>
          </a:p>
          <a:p>
            <a:endParaRPr lang="es-ES_tradnl" dirty="0"/>
          </a:p>
          <a:p>
            <a:r>
              <a:rPr lang="es-ES_tradnl" dirty="0"/>
              <a:t>U</a:t>
            </a:r>
            <a:r>
              <a:rPr lang="es-ES_tradnl" dirty="0" smtClean="0"/>
              <a:t>n </a:t>
            </a:r>
            <a:r>
              <a:rPr lang="es-ES_tradnl" dirty="0"/>
              <a:t>título de </a:t>
            </a:r>
            <a:r>
              <a:rPr lang="es-ES_tradnl" dirty="0" smtClean="0"/>
              <a:t>notificación.</a:t>
            </a:r>
          </a:p>
          <a:p>
            <a:endParaRPr lang="es-ES_tradnl" dirty="0"/>
          </a:p>
          <a:p>
            <a:r>
              <a:rPr lang="es-ES_tradnl" dirty="0" smtClean="0"/>
              <a:t>Un mensaje.</a:t>
            </a:r>
          </a:p>
          <a:p>
            <a:endParaRPr lang="es-ES_tradnl" dirty="0"/>
          </a:p>
          <a:p>
            <a:r>
              <a:rPr lang="es-ES_tradnl" dirty="0" smtClean="0"/>
              <a:t>Un icono secundario que identifica la aplicación en la barra de notificaciones.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013176"/>
            <a:ext cx="4176464" cy="16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Notificaciones.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132856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usuario puede </a:t>
            </a:r>
            <a:r>
              <a:rPr lang="es-ES_tradnl" dirty="0" smtClean="0"/>
              <a:t>pellizcar la notificación para alternar </a:t>
            </a:r>
            <a:r>
              <a:rPr lang="es-ES_tradnl" dirty="0"/>
              <a:t>entre la base y </a:t>
            </a:r>
            <a:r>
              <a:rPr lang="es-ES_tradnl" dirty="0" smtClean="0"/>
              <a:t>los diseños expandidos.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068960"/>
            <a:ext cx="5760640" cy="33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Notificaciones.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132856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JB soporta </a:t>
            </a:r>
            <a:r>
              <a:rPr lang="es-ES_tradnl" dirty="0"/>
              <a:t>acciones opcionales que se muestran en la parte inferior de la 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Estas acciones son accesos directos a funcionalidades de nuestra aplicación que podemos ejecutar sin necesidad de abrir la aplicación.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933056"/>
            <a:ext cx="4595014" cy="264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Notificaciones.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132856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Ahora disponemos de una campo de prioridad </a:t>
            </a:r>
            <a:r>
              <a:rPr lang="es-ES_tradnl" dirty="0"/>
              <a:t>para las notificaciones.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Nos perite influir en el orden en que </a:t>
            </a:r>
            <a:r>
              <a:rPr lang="es-ES_tradnl" dirty="0"/>
              <a:t>aparecerá la notificación, en comparación con otras notificaciones y ayudar a asegurar que los usuarios siempre </a:t>
            </a:r>
            <a:r>
              <a:rPr lang="es-ES_tradnl" dirty="0" smtClean="0"/>
              <a:t>verán las notificaciones </a:t>
            </a:r>
            <a:r>
              <a:rPr lang="es-ES_tradnl" dirty="0"/>
              <a:t>más importantes primero.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933056"/>
            <a:ext cx="813633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Notificaciones.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132856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Si enviamos </a:t>
            </a:r>
            <a:r>
              <a:rPr lang="es-ES_tradnl" dirty="0"/>
              <a:t>una </a:t>
            </a:r>
            <a:r>
              <a:rPr lang="es-ES_tradnl" dirty="0" smtClean="0"/>
              <a:t>notificación </a:t>
            </a:r>
            <a:r>
              <a:rPr lang="es-ES_tradnl" dirty="0"/>
              <a:t>mientras </a:t>
            </a:r>
            <a:r>
              <a:rPr lang="es-ES_tradnl" dirty="0" smtClean="0"/>
              <a:t>que tenemos otra pendiente debemos evitar crear una notificación nueva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6" y="3068960"/>
            <a:ext cx="862119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6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Notificaciones.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13285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</a:t>
            </a:r>
            <a:r>
              <a:rPr lang="es-ES_tradnl" dirty="0"/>
              <a:t>hacer uso de la pila de notificaciones.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12976"/>
            <a:ext cx="8621192" cy="23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Notificaciones.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323528" y="213285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Otra opción es modificar el cuerpo de la notificación.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24944"/>
            <a:ext cx="8621192" cy="22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204864"/>
            <a:ext cx="5616624" cy="43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0" name="2 CuadroTexto"/>
          <p:cNvSpPr txBox="1"/>
          <p:nvPr/>
        </p:nvSpPr>
        <p:spPr>
          <a:xfrm>
            <a:off x="1043608" y="2204864"/>
            <a:ext cx="5616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Jerarquía de componentes.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Árbol de componentes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View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ViewGroup</a:t>
            </a:r>
            <a:endParaRPr lang="es-ES" dirty="0"/>
          </a:p>
        </p:txBody>
      </p:sp>
      <p:pic>
        <p:nvPicPr>
          <p:cNvPr id="11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212976"/>
            <a:ext cx="4392488" cy="28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4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39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Pensado para distintas resoluciones.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564904"/>
            <a:ext cx="6336704" cy="410570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/>
              <a:t>Ser flexible. Optimizar </a:t>
            </a:r>
            <a:r>
              <a:rPr lang="es-ES_tradnl" sz="1600" dirty="0" err="1" smtClean="0"/>
              <a:t>layouts</a:t>
            </a:r>
            <a:r>
              <a:rPr lang="es-ES_tradnl" sz="1600" dirty="0" smtClean="0"/>
              <a:t>. Crear los recursos de cada resolución.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08921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0" name="2 CuadroTexto"/>
          <p:cNvSpPr txBox="1"/>
          <p:nvPr/>
        </p:nvSpPr>
        <p:spPr>
          <a:xfrm>
            <a:off x="1043608" y="220486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Editor Gráfico</a:t>
            </a:r>
            <a:endParaRPr lang="es-ES" dirty="0"/>
          </a:p>
        </p:txBody>
      </p:sp>
      <p:pic>
        <p:nvPicPr>
          <p:cNvPr id="11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08720"/>
            <a:ext cx="4752528" cy="580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24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pic>
        <p:nvPicPr>
          <p:cNvPr id="12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01008"/>
            <a:ext cx="7827988" cy="3096344"/>
          </a:xfrm>
          <a:prstGeom prst="rect">
            <a:avLst/>
          </a:prstGeom>
        </p:spPr>
      </p:pic>
      <p:sp>
        <p:nvSpPr>
          <p:cNvPr id="13" name="2 CuadroTexto"/>
          <p:cNvSpPr txBox="1"/>
          <p:nvPr/>
        </p:nvSpPr>
        <p:spPr>
          <a:xfrm>
            <a:off x="1187624" y="2204864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ViewGroup.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Layout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Son las ramas del árbol de la GUI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1436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0" name="2 CuadroTexto"/>
          <p:cNvSpPr txBox="1"/>
          <p:nvPr/>
        </p:nvSpPr>
        <p:spPr>
          <a:xfrm>
            <a:off x="467544" y="2276872"/>
            <a:ext cx="5616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Eventos de la GUI.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Registrar eventos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setOnTouchListener</a:t>
            </a:r>
            <a:r>
              <a:rPr lang="es-ES" dirty="0" smtClean="0"/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setOnClickListener</a:t>
            </a:r>
            <a:r>
              <a:rPr lang="es-ES" dirty="0" smtClean="0"/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setOnKeyListener</a:t>
            </a:r>
            <a:r>
              <a:rPr lang="es-ES" dirty="0" smtClean="0"/>
              <a:t>()</a:t>
            </a:r>
          </a:p>
          <a:p>
            <a:pPr lvl="1"/>
            <a:endParaRPr lang="es-ES" dirty="0" smtClean="0"/>
          </a:p>
        </p:txBody>
      </p:sp>
      <p:pic>
        <p:nvPicPr>
          <p:cNvPr id="11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941168"/>
            <a:ext cx="6155392" cy="18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12" name="2 CuadroTexto"/>
          <p:cNvSpPr txBox="1"/>
          <p:nvPr/>
        </p:nvSpPr>
        <p:spPr>
          <a:xfrm>
            <a:off x="539552" y="2276872"/>
            <a:ext cx="5616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Eventos de la GUI.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/>
              <a:t>S</a:t>
            </a:r>
            <a:r>
              <a:rPr lang="es-ES" dirty="0" err="1" smtClean="0"/>
              <a:t>obreescribir</a:t>
            </a:r>
            <a:r>
              <a:rPr lang="es-ES" dirty="0" smtClean="0"/>
              <a:t> eventos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OnTouchListener</a:t>
            </a:r>
            <a:r>
              <a:rPr lang="es-ES" dirty="0" smtClean="0"/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OnClickListener</a:t>
            </a:r>
            <a:r>
              <a:rPr lang="es-ES" dirty="0" smtClean="0"/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OnKeyListener</a:t>
            </a:r>
            <a:r>
              <a:rPr lang="es-ES" dirty="0" smtClean="0"/>
              <a:t>()</a:t>
            </a:r>
          </a:p>
          <a:p>
            <a:pPr lvl="1"/>
            <a:endParaRPr lang="es-ES" dirty="0" smtClean="0"/>
          </a:p>
        </p:txBody>
      </p:sp>
      <p:pic>
        <p:nvPicPr>
          <p:cNvPr id="13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85184"/>
            <a:ext cx="6466932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6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132856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Declarar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En código</a:t>
            </a:r>
          </a:p>
          <a:p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96952"/>
            <a:ext cx="849502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0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132856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Declarar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Desde XML</a:t>
            </a:r>
          </a:p>
          <a:p>
            <a:endParaRPr lang="es-ES" dirty="0" smtClean="0"/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2976"/>
            <a:ext cx="798755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204864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Declarar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Desde XML</a:t>
            </a:r>
          </a:p>
          <a:p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5024"/>
            <a:ext cx="828091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5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467544" y="2204864"/>
            <a:ext cx="6691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Atributos.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Android:id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El id debe ser único a todos los </a:t>
            </a:r>
            <a:r>
              <a:rPr lang="es-ES" dirty="0" err="1" smtClean="0"/>
              <a:t>recuros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tipoNombreLayout</a:t>
            </a:r>
            <a:r>
              <a:rPr lang="es-ES" dirty="0" smtClean="0"/>
              <a:t> «</a:t>
            </a:r>
            <a:r>
              <a:rPr lang="es-ES" dirty="0" err="1" smtClean="0"/>
              <a:t>llVerContactosMiscontactos</a:t>
            </a:r>
            <a:r>
              <a:rPr lang="es-ES" dirty="0" smtClean="0"/>
              <a:t>»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@tipo indica un recurso existente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@+id indica un nuevo recurso</a:t>
            </a:r>
          </a:p>
          <a:p>
            <a:endParaRPr lang="es-ES" dirty="0" smtClean="0"/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437112"/>
            <a:ext cx="4728371" cy="714080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511232"/>
            <a:ext cx="494580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7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395536" y="2420888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Atributos.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Recuperar componentes</a:t>
            </a:r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789040"/>
            <a:ext cx="6417282" cy="1368152"/>
          </a:xfrm>
          <a:prstGeom prst="rect">
            <a:avLst/>
          </a:prstGeom>
        </p:spPr>
      </p:pic>
      <p:pic>
        <p:nvPicPr>
          <p:cNvPr id="11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661248"/>
            <a:ext cx="6580729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5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467544" y="2276872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Atributos.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Android:Layout</a:t>
            </a:r>
            <a:r>
              <a:rPr lang="es-ES" dirty="0" smtClean="0"/>
              <a:t>_*</a:t>
            </a:r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212976"/>
            <a:ext cx="6048672" cy="351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7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err="1" smtClean="0"/>
              <a:t>Android</a:t>
            </a:r>
            <a:r>
              <a:rPr lang="es-ES" sz="2800" dirty="0" smtClean="0"/>
              <a:t> Style.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484784"/>
            <a:ext cx="39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Pensado para distintas resoluciones.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84984"/>
            <a:ext cx="6336704" cy="33000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95536" y="1916832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_tradnl" sz="1600" dirty="0" smtClean="0"/>
              <a:t>Mantener la línea Base (MDPI).</a:t>
            </a:r>
          </a:p>
          <a:p>
            <a:pPr marL="285750" indent="-285750">
              <a:buFont typeface="Arial"/>
              <a:buChar char="•"/>
            </a:pPr>
            <a:endParaRPr lang="es-ES_tradnl" sz="1600" dirty="0"/>
          </a:p>
          <a:p>
            <a:pPr marL="285750" indent="-285750">
              <a:buFont typeface="Arial"/>
              <a:buChar char="•"/>
            </a:pPr>
            <a:r>
              <a:rPr lang="es-ES" sz="1600" dirty="0" smtClean="0"/>
              <a:t>D</a:t>
            </a:r>
            <a:r>
              <a:rPr lang="es-ES_tradnl" sz="1600" dirty="0" err="1" smtClean="0"/>
              <a:t>iseñar</a:t>
            </a:r>
            <a:r>
              <a:rPr lang="es-ES_tradnl" sz="1600" dirty="0" smtClean="0"/>
              <a:t> la resolución mas grande y adaptar los recursos.</a:t>
            </a:r>
          </a:p>
          <a:p>
            <a:pPr marL="285750" indent="-285750">
              <a:buFont typeface="Arial"/>
              <a:buChar char="•"/>
            </a:pPr>
            <a:endParaRPr lang="es-ES_tradnl" sz="1600" dirty="0"/>
          </a:p>
          <a:p>
            <a:pPr marL="285750" indent="-285750">
              <a:buFont typeface="Arial"/>
              <a:buChar char="•"/>
            </a:pPr>
            <a:r>
              <a:rPr lang="es-ES_tradnl" sz="1600" dirty="0" smtClean="0"/>
              <a:t>T</a:t>
            </a:r>
            <a:r>
              <a:rPr lang="es-ES" sz="1600" dirty="0" smtClean="0"/>
              <a:t>r</a:t>
            </a:r>
            <a:r>
              <a:rPr lang="es-ES_tradnl" sz="1600" dirty="0" smtClean="0"/>
              <a:t>abajar para la mas pequeña pensando en la mas grande.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6219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15616" y="2276872"/>
            <a:ext cx="56166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Atributos.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Márgenes externos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Layout_margin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Layout_marginXXX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err="1" smtClean="0"/>
              <a:t>Layout_marginLeft</a:t>
            </a:r>
            <a:endParaRPr lang="es-ES" dirty="0" smtClean="0"/>
          </a:p>
          <a:p>
            <a:pPr lvl="2"/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Márgenes internos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Padding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paddinXXX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err="1" smtClean="0"/>
              <a:t>paddingLeft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88277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403648" y="2132856"/>
            <a:ext cx="56166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Atributos.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LayoutParams</a:t>
            </a:r>
            <a:r>
              <a:rPr lang="es-ES" dirty="0" smtClean="0"/>
              <a:t> (XML)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Layout_width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Layout_height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Wrap_content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Match_parent</a:t>
            </a:r>
            <a:r>
              <a:rPr lang="es-ES" dirty="0" smtClean="0"/>
              <a:t> (</a:t>
            </a:r>
            <a:r>
              <a:rPr lang="es-ES" dirty="0" err="1" smtClean="0"/>
              <a:t>fill_parent</a:t>
            </a:r>
            <a:r>
              <a:rPr lang="es-ES" dirty="0" smtClean="0"/>
              <a:t> &lt; 8 (2.2))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Valor concreto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Unidades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Pixel «</a:t>
            </a:r>
            <a:r>
              <a:rPr lang="es-ES" dirty="0" err="1" smtClean="0"/>
              <a:t>px</a:t>
            </a:r>
            <a:r>
              <a:rPr lang="es-ES" dirty="0" smtClean="0"/>
              <a:t>» Evitar!!!!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Independent</a:t>
            </a:r>
            <a:r>
              <a:rPr lang="es-ES" dirty="0" smtClean="0"/>
              <a:t> Pixel </a:t>
            </a:r>
            <a:r>
              <a:rPr lang="es-ES" dirty="0" err="1" smtClean="0"/>
              <a:t>Units</a:t>
            </a:r>
            <a:r>
              <a:rPr lang="es-ES" dirty="0" smtClean="0"/>
              <a:t> «</a:t>
            </a:r>
            <a:r>
              <a:rPr lang="es-ES" dirty="0" err="1" smtClean="0"/>
              <a:t>dp</a:t>
            </a:r>
            <a:r>
              <a:rPr lang="es-ES" dirty="0" smtClean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4598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259632" y="2132856"/>
            <a:ext cx="5616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Atributos.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Posición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Left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Top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getLeft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getTop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getRight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getBottom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Equivalencias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getRight</a:t>
            </a:r>
            <a:r>
              <a:rPr lang="es-ES" dirty="0" smtClean="0"/>
              <a:t>() = </a:t>
            </a:r>
            <a:r>
              <a:rPr lang="es-ES" dirty="0" err="1" smtClean="0"/>
              <a:t>getLeft</a:t>
            </a:r>
            <a:r>
              <a:rPr lang="es-ES" dirty="0" smtClean="0"/>
              <a:t>() + </a:t>
            </a:r>
            <a:r>
              <a:rPr lang="es-ES" dirty="0" err="1" smtClean="0"/>
              <a:t>getWidth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getBottom</a:t>
            </a:r>
            <a:r>
              <a:rPr lang="es-ES" dirty="0" smtClean="0"/>
              <a:t> = </a:t>
            </a:r>
            <a:r>
              <a:rPr lang="es-ES" dirty="0" err="1" smtClean="0"/>
              <a:t>getTop</a:t>
            </a:r>
            <a:r>
              <a:rPr lang="es-ES" dirty="0" smtClean="0"/>
              <a:t>() + </a:t>
            </a:r>
            <a:r>
              <a:rPr lang="es-ES" dirty="0" err="1" smtClean="0"/>
              <a:t>getHeight</a:t>
            </a:r>
            <a:r>
              <a:rPr lang="es-E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7920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259632" y="2204864"/>
            <a:ext cx="56166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Atributos.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Tamaño deseado.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Measured</a:t>
            </a:r>
            <a:r>
              <a:rPr lang="es-ES" dirty="0" smtClean="0"/>
              <a:t> </a:t>
            </a:r>
            <a:r>
              <a:rPr lang="es-ES" dirty="0" err="1" smtClean="0"/>
              <a:t>width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getMeasureWidth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Measured</a:t>
            </a:r>
            <a:r>
              <a:rPr lang="es-ES" dirty="0" smtClean="0"/>
              <a:t> </a:t>
            </a:r>
            <a:r>
              <a:rPr lang="es-ES" dirty="0" err="1" smtClean="0"/>
              <a:t>height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getMeasureHeight</a:t>
            </a:r>
            <a:r>
              <a:rPr lang="es-ES" dirty="0" smtClean="0"/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Tamaño actual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Width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getWidth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Height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getHeight</a:t>
            </a:r>
            <a:r>
              <a:rPr lang="es-E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7136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2348880"/>
            <a:ext cx="56166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Atributos.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Padding</a:t>
            </a:r>
            <a:r>
              <a:rPr lang="es-ES" dirty="0" smtClean="0"/>
              <a:t>. Margen interior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setPadding</a:t>
            </a:r>
            <a:r>
              <a:rPr lang="es-ES" dirty="0" smtClean="0"/>
              <a:t>(</a:t>
            </a:r>
            <a:r>
              <a:rPr lang="es-ES" dirty="0" err="1" smtClean="0"/>
              <a:t>left</a:t>
            </a:r>
            <a:r>
              <a:rPr lang="es-ES" dirty="0" smtClean="0"/>
              <a:t>, top, </a:t>
            </a:r>
            <a:r>
              <a:rPr lang="es-ES" dirty="0" err="1" smtClean="0"/>
              <a:t>right</a:t>
            </a:r>
            <a:r>
              <a:rPr lang="es-ES" dirty="0" smtClean="0"/>
              <a:t>, </a:t>
            </a:r>
            <a:r>
              <a:rPr lang="es-ES" dirty="0" err="1" smtClean="0"/>
              <a:t>bottom</a:t>
            </a:r>
            <a:r>
              <a:rPr lang="es-ES" dirty="0" smtClean="0"/>
              <a:t>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setPaddingXXX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getPaddingXXX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Margin</a:t>
            </a:r>
            <a:r>
              <a:rPr lang="es-ES" dirty="0" smtClean="0"/>
              <a:t>. Margen exterior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setMargins</a:t>
            </a:r>
            <a:r>
              <a:rPr lang="es-ES" dirty="0" smtClean="0"/>
              <a:t>(</a:t>
            </a:r>
            <a:r>
              <a:rPr lang="es-ES" dirty="0" err="1" smtClean="0"/>
              <a:t>left</a:t>
            </a:r>
            <a:r>
              <a:rPr lang="es-ES" dirty="0" smtClean="0"/>
              <a:t>, top, </a:t>
            </a:r>
            <a:r>
              <a:rPr lang="es-ES" dirty="0" err="1" smtClean="0"/>
              <a:t>right</a:t>
            </a:r>
            <a:r>
              <a:rPr lang="es-ES" dirty="0" smtClean="0"/>
              <a:t>, </a:t>
            </a:r>
            <a:r>
              <a:rPr lang="es-ES" dirty="0" err="1" smtClean="0"/>
              <a:t>bottom</a:t>
            </a:r>
            <a:r>
              <a:rPr lang="es-ES" dirty="0" smtClean="0"/>
              <a:t>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getMarginXXX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setMarginXXX</a:t>
            </a:r>
            <a:r>
              <a:rPr lang="es-E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3151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2492896"/>
            <a:ext cx="6763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FrameLayout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Es el más básico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Los elementos contenidos se posicionan «LEFT/TOP»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El contenido se superpone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Es el primer elemento de la vista «ROOT </a:t>
            </a:r>
            <a:r>
              <a:rPr lang="es-ES" dirty="0" err="1" smtClean="0"/>
              <a:t>Element</a:t>
            </a:r>
            <a:r>
              <a:rPr lang="es-ES" dirty="0" smtClean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783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259632" y="2132856"/>
            <a:ext cx="67632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Tipos de </a:t>
            </a:r>
            <a:r>
              <a:rPr lang="es-ES" dirty="0" err="1"/>
              <a:t>Layouts</a:t>
            </a:r>
            <a:r>
              <a:rPr lang="es-ES" dirty="0"/>
              <a:t>.</a:t>
            </a:r>
          </a:p>
          <a:p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/>
              <a:t>LinearLayout</a:t>
            </a: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Alinea todo el contenido en una dirección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/>
              <a:t>android:orientation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Horizontal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Vertical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Su contenido es posicionado uno a continuación de otro, siguiendo el orden en que fueron declarados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Permite usar márgenes internos y externos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/>
              <a:t>android:ayout_marginXXX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/>
              <a:t>android:paddinXXX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596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043608" y="2420888"/>
            <a:ext cx="67632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LinearLayout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Permite </a:t>
            </a:r>
            <a:r>
              <a:rPr lang="es-ES" dirty="0"/>
              <a:t>usar «</a:t>
            </a:r>
            <a:r>
              <a:rPr lang="es-ES" dirty="0" err="1"/>
              <a:t>android:gravity</a:t>
            </a:r>
            <a:r>
              <a:rPr lang="es-ES" dirty="0"/>
              <a:t>»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/>
              <a:t>Center_vertical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/>
              <a:t>Center_horizontal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/>
              <a:t>Center_vertical</a:t>
            </a:r>
            <a:r>
              <a:rPr lang="es-ES" dirty="0"/>
              <a:t> | </a:t>
            </a:r>
            <a:r>
              <a:rPr lang="es-ES" dirty="0" err="1" smtClean="0"/>
              <a:t>center_horizontal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Permite especificar una importancia al contenido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Android:layout_weight</a:t>
            </a:r>
            <a:r>
              <a:rPr lang="es-ES" dirty="0" smtClean="0"/>
              <a:t> (0 - X)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4556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2132856"/>
            <a:ext cx="67632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TableLayout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Posiciona su contenido en filas y columnas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Podemos dejar celdas vacías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P</a:t>
            </a:r>
            <a:r>
              <a:rPr lang="es-ES" dirty="0" smtClean="0"/>
              <a:t>odemos englobar celdas como en HTML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Cada fila se define en un </a:t>
            </a:r>
            <a:r>
              <a:rPr lang="es-ES" dirty="0" err="1" smtClean="0"/>
              <a:t>TableRow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Cada </a:t>
            </a:r>
            <a:r>
              <a:rPr lang="es-ES" dirty="0" err="1" smtClean="0"/>
              <a:t>TableRow</a:t>
            </a:r>
            <a:r>
              <a:rPr lang="es-ES" dirty="0" smtClean="0"/>
              <a:t> puede tener 0 a n celdas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Cada celda almacena una VIEW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Podemos hacer las celdas retráctiles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setColumnShrikable</a:t>
            </a:r>
            <a:r>
              <a:rPr lang="es-ES" dirty="0" smtClean="0"/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Podemos hacer las celdas expandibles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setColumnStretchable</a:t>
            </a:r>
            <a:r>
              <a:rPr lang="es-ES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497559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Guía de diseño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395536" y="2132856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179512" y="692696"/>
            <a:ext cx="5760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800" dirty="0" smtClean="0"/>
              <a:t>Patrones </a:t>
            </a:r>
            <a:r>
              <a:rPr lang="es-ES" sz="2800" smtClean="0"/>
              <a:t>de diseño.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2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Componentes Gráficos.</a:t>
            </a:r>
            <a:endParaRPr lang="es-ES" dirty="0" smtClean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2204864"/>
            <a:ext cx="67632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Tipos de </a:t>
            </a:r>
            <a:r>
              <a:rPr lang="es-ES" dirty="0" err="1" smtClean="0"/>
              <a:t>Layouts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TableLayout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Posiciona su contenido en filas y columnas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Podemos dejar celdas vacías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P</a:t>
            </a:r>
            <a:r>
              <a:rPr lang="es-ES" dirty="0" smtClean="0"/>
              <a:t>odemos englobar celdas como en HTML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Cada fila se define en un </a:t>
            </a:r>
            <a:r>
              <a:rPr lang="es-ES" dirty="0" err="1" smtClean="0"/>
              <a:t>TableRow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Cada </a:t>
            </a:r>
            <a:r>
              <a:rPr lang="es-ES" dirty="0" err="1" smtClean="0"/>
              <a:t>TableRow</a:t>
            </a:r>
            <a:r>
              <a:rPr lang="es-ES" dirty="0" smtClean="0"/>
              <a:t> puede tener 0 a n celdas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Cada celda almacena una VIEW</a:t>
            </a:r>
          </a:p>
        </p:txBody>
      </p:sp>
    </p:spTree>
    <p:extLst>
      <p:ext uri="{BB962C8B-B14F-4D97-AF65-F5344CB8AC3E}">
        <p14:creationId xmlns:p14="http://schemas.microsoft.com/office/powerpoint/2010/main" val="293253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5134</TotalTime>
  <Words>5640</Words>
  <Application>Microsoft Macintosh PowerPoint</Application>
  <PresentationFormat>Presentación en pantalla (4:3)</PresentationFormat>
  <Paragraphs>1261</Paragraphs>
  <Slides>146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146</vt:i4>
      </vt:variant>
    </vt:vector>
  </HeadingPairs>
  <TitlesOfParts>
    <vt:vector size="147" baseType="lpstr">
      <vt:lpstr>Diseño predeterminado</vt:lpstr>
      <vt:lpstr>Presentación de PowerPoint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  <vt:lpstr>Guía de diseño</vt:lpstr>
    </vt:vector>
  </TitlesOfParts>
  <Company>comunica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ivan garceran</dc:creator>
  <cp:lastModifiedBy>centic</cp:lastModifiedBy>
  <cp:revision>166</cp:revision>
  <dcterms:created xsi:type="dcterms:W3CDTF">2006-09-07T08:52:47Z</dcterms:created>
  <dcterms:modified xsi:type="dcterms:W3CDTF">2013-06-18T10:42:50Z</dcterms:modified>
</cp:coreProperties>
</file>